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3"/>
  </p:sldMasterIdLst>
  <p:notesMasterIdLst>
    <p:notesMasterId r:id="rId19"/>
  </p:notesMasterIdLst>
  <p:sldIdLst>
    <p:sldId id="291" r:id="rId4"/>
    <p:sldId id="303" r:id="rId5"/>
    <p:sldId id="304" r:id="rId6"/>
    <p:sldId id="305" r:id="rId7"/>
    <p:sldId id="306" r:id="rId8"/>
    <p:sldId id="308" r:id="rId9"/>
    <p:sldId id="318" r:id="rId10"/>
    <p:sldId id="307" r:id="rId11"/>
    <p:sldId id="309" r:id="rId12"/>
    <p:sldId id="263" r:id="rId13"/>
    <p:sldId id="319" r:id="rId14"/>
    <p:sldId id="316" r:id="rId15"/>
    <p:sldId id="317" r:id="rId16"/>
    <p:sldId id="320" r:id="rId17"/>
    <p:sldId id="321" r:id="rId1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6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65" d="100"/>
          <a:sy n="65" d="100"/>
        </p:scale>
        <p:origin x="9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שמואל בן אדיבה" userId="63e66395-79bf-4fa1-9875-6e8a2e6a75bf" providerId="ADAL" clId="{C7711431-E6E8-4FA8-B956-8D977F44F002}"/>
    <pc:docChg chg="modSld sldOrd">
      <pc:chgData name="שמואל בן אדיבה" userId="63e66395-79bf-4fa1-9875-6e8a2e6a75bf" providerId="ADAL" clId="{C7711431-E6E8-4FA8-B956-8D977F44F002}" dt="2023-09-05T11:27:25.085" v="1"/>
      <pc:docMkLst>
        <pc:docMk/>
      </pc:docMkLst>
      <pc:sldChg chg="ord">
        <pc:chgData name="שמואל בן אדיבה" userId="63e66395-79bf-4fa1-9875-6e8a2e6a75bf" providerId="ADAL" clId="{C7711431-E6E8-4FA8-B956-8D977F44F002}" dt="2023-09-05T11:27:25.085" v="1"/>
        <pc:sldMkLst>
          <pc:docMk/>
          <pc:sldMk cId="1295843252" sldId="316"/>
        </pc:sldMkLst>
      </pc:sldChg>
    </pc:docChg>
  </pc:docChgLst>
  <pc:docChgLst>
    <pc:chgData name="Together for them" userId="67cb0d47-7b85-4387-a09e-c591e687b51d" providerId="ADAL" clId="{D525363D-6A84-4E02-92C5-50D7D6489C24}"/>
    <pc:docChg chg="custSel modSld sldOrd">
      <pc:chgData name="Together for them" userId="67cb0d47-7b85-4387-a09e-c591e687b51d" providerId="ADAL" clId="{D525363D-6A84-4E02-92C5-50D7D6489C24}" dt="2023-08-31T11:34:42.370" v="8"/>
      <pc:docMkLst>
        <pc:docMk/>
      </pc:docMkLst>
      <pc:sldChg chg="addSp delSp modSp mod delAnim modAnim">
        <pc:chgData name="Together for them" userId="67cb0d47-7b85-4387-a09e-c591e687b51d" providerId="ADAL" clId="{D525363D-6A84-4E02-92C5-50D7D6489C24}" dt="2023-08-31T11:34:31.543" v="6" actId="1076"/>
        <pc:sldMkLst>
          <pc:docMk/>
          <pc:sldMk cId="2264589242" sldId="308"/>
        </pc:sldMkLst>
        <pc:picChg chg="del">
          <ac:chgData name="Together for them" userId="67cb0d47-7b85-4387-a09e-c591e687b51d" providerId="ADAL" clId="{D525363D-6A84-4E02-92C5-50D7D6489C24}" dt="2023-08-31T11:34:27.810" v="5" actId="478"/>
          <ac:picMkLst>
            <pc:docMk/>
            <pc:sldMk cId="2264589242" sldId="308"/>
            <ac:picMk id="3" creationId="{C78E1B35-828E-CB32-069A-287CE4E0DF52}"/>
          </ac:picMkLst>
        </pc:picChg>
        <pc:picChg chg="add mod">
          <ac:chgData name="Together for them" userId="67cb0d47-7b85-4387-a09e-c591e687b51d" providerId="ADAL" clId="{D525363D-6A84-4E02-92C5-50D7D6489C24}" dt="2023-08-31T11:34:31.543" v="6" actId="1076"/>
          <ac:picMkLst>
            <pc:docMk/>
            <pc:sldMk cId="2264589242" sldId="308"/>
            <ac:picMk id="4" creationId="{B4778822-19EB-62AA-57EB-38C80880DDC9}"/>
          </ac:picMkLst>
        </pc:picChg>
      </pc:sldChg>
      <pc:sldChg chg="modSp mod ord">
        <pc:chgData name="Together for them" userId="67cb0d47-7b85-4387-a09e-c591e687b51d" providerId="ADAL" clId="{D525363D-6A84-4E02-92C5-50D7D6489C24}" dt="2023-08-31T11:34:42.370" v="8"/>
        <pc:sldMkLst>
          <pc:docMk/>
          <pc:sldMk cId="3018297854" sldId="319"/>
        </pc:sldMkLst>
        <pc:spChg chg="mod">
          <ac:chgData name="Together for them" userId="67cb0d47-7b85-4387-a09e-c591e687b51d" providerId="ADAL" clId="{D525363D-6A84-4E02-92C5-50D7D6489C24}" dt="2023-08-30T16:06:51.179" v="2" actId="1076"/>
          <ac:spMkLst>
            <pc:docMk/>
            <pc:sldMk cId="3018297854" sldId="319"/>
            <ac:spMk id="2" creationId="{252E741C-4CF4-D37D-2A52-78D10BA34150}"/>
          </ac:spMkLst>
        </pc:spChg>
        <pc:spChg chg="mod">
          <ac:chgData name="Together for them" userId="67cb0d47-7b85-4387-a09e-c591e687b51d" providerId="ADAL" clId="{D525363D-6A84-4E02-92C5-50D7D6489C24}" dt="2023-08-30T16:06:22.411" v="0" actId="207"/>
          <ac:spMkLst>
            <pc:docMk/>
            <pc:sldMk cId="3018297854" sldId="319"/>
            <ac:spMk id="3" creationId="{ECAE66FF-DCAF-34FB-5813-96AC4BD9A76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4BFE4E2-C28A-4A21-B575-74F0B4AEC0A3}" type="datetimeFigureOut">
              <a:rPr lang="he-IL" smtClean="0"/>
              <a:t>י"ט/אלול/תשפ"ג</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D1510BF-CBAC-4C24-96DF-0575C6B1B9A0}" type="slidenum">
              <a:rPr lang="he-IL" smtClean="0"/>
              <a:t>‹#›</a:t>
            </a:fld>
            <a:endParaRPr lang="he-IL"/>
          </a:p>
        </p:txBody>
      </p:sp>
    </p:spTree>
    <p:extLst>
      <p:ext uri="{BB962C8B-B14F-4D97-AF65-F5344CB8AC3E}">
        <p14:creationId xmlns:p14="http://schemas.microsoft.com/office/powerpoint/2010/main" val="44337314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1a3ad82f8_0_2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gf1a3ad82f8_0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2D1510BF-CBAC-4C24-96DF-0575C6B1B9A0}" type="slidenum">
              <a:rPr lang="he-IL" smtClean="0"/>
              <a:t>15</a:t>
            </a:fld>
            <a:endParaRPr lang="he-IL"/>
          </a:p>
        </p:txBody>
      </p:sp>
    </p:spTree>
    <p:extLst>
      <p:ext uri="{BB962C8B-B14F-4D97-AF65-F5344CB8AC3E}">
        <p14:creationId xmlns:p14="http://schemas.microsoft.com/office/powerpoint/2010/main" val="2606578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D5808FC-69D3-2AA6-56D5-652077EE2908}"/>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9C908A4-3DCA-5F01-1ABB-BC4C50C3DE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95375234-37C1-1E22-4C7B-DADE2483B6C0}"/>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5" name="מציין מיקום של כותרת תחתונה 4">
            <a:extLst>
              <a:ext uri="{FF2B5EF4-FFF2-40B4-BE49-F238E27FC236}">
                <a16:creationId xmlns:a16="http://schemas.microsoft.com/office/drawing/2014/main" id="{D2F0E429-8260-83FF-2AE7-8C0FF453E13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CBDE4E7-F5D4-A4A8-87BC-2EE5B124A09A}"/>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1184810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4461C9D-C445-48B3-1FDC-5AB2D521DD7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9AE0608-4F64-3E3C-FE57-7E11D3269F2E}"/>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CE0315B-B14F-9C04-D398-583055B1313B}"/>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5" name="מציין מיקום של כותרת תחתונה 4">
            <a:extLst>
              <a:ext uri="{FF2B5EF4-FFF2-40B4-BE49-F238E27FC236}">
                <a16:creationId xmlns:a16="http://schemas.microsoft.com/office/drawing/2014/main" id="{1A26DAE9-2817-A13B-F024-8C930B24389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2D4E928-3E38-8FF5-8326-51E2CA6B865C}"/>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315380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4D78007-FC11-C807-B97B-DECAC0FAA7DF}"/>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48AD1E0-E9A8-B3F8-BBC2-26AB219D02BA}"/>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97CE6E9-5F13-37A8-F4EF-E9DE5F2BD5B9}"/>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5" name="מציין מיקום של כותרת תחתונה 4">
            <a:extLst>
              <a:ext uri="{FF2B5EF4-FFF2-40B4-BE49-F238E27FC236}">
                <a16:creationId xmlns:a16="http://schemas.microsoft.com/office/drawing/2014/main" id="{D14D6FA1-6D5C-94F7-DF9B-8DA5DE9CFFB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171ECFA-13AA-DCCD-EC92-D012B2856270}"/>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3562596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8"/>
        <p:cNvGrpSpPr/>
        <p:nvPr/>
      </p:nvGrpSpPr>
      <p:grpSpPr>
        <a:xfrm>
          <a:off x="0" y="0"/>
          <a:ext cx="0" cy="0"/>
          <a:chOff x="0" y="0"/>
          <a:chExt cx="0" cy="0"/>
        </a:xfrm>
      </p:grpSpPr>
      <p:sp>
        <p:nvSpPr>
          <p:cNvPr id="59" name="Google Shape;59;p16"/>
          <p:cNvSpPr>
            <a:spLocks noGrp="1"/>
          </p:cNvSpPr>
          <p:nvPr>
            <p:ph type="pic" idx="2"/>
          </p:nvPr>
        </p:nvSpPr>
        <p:spPr>
          <a:xfrm>
            <a:off x="0" y="0"/>
            <a:ext cx="12192000" cy="6858000"/>
          </a:xfrm>
          <a:prstGeom prst="rect">
            <a:avLst/>
          </a:prstGeom>
          <a:solidFill>
            <a:schemeClr val="lt1"/>
          </a:solidFill>
          <a:ln>
            <a:noFill/>
          </a:ln>
        </p:spPr>
      </p:sp>
    </p:spTree>
    <p:extLst>
      <p:ext uri="{BB962C8B-B14F-4D97-AF65-F5344CB8AC3E}">
        <p14:creationId xmlns:p14="http://schemas.microsoft.com/office/powerpoint/2010/main" val="2759182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345041-CA7D-92BF-0052-F61D4B40AB8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F4374BE-F1A3-4186-BF0A-064856DDE11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3CC5A0A-9E40-4AA2-961A-E21E0244E3AF}"/>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5" name="מציין מיקום של כותרת תחתונה 4">
            <a:extLst>
              <a:ext uri="{FF2B5EF4-FFF2-40B4-BE49-F238E27FC236}">
                <a16:creationId xmlns:a16="http://schemas.microsoft.com/office/drawing/2014/main" id="{3B1BBEBF-0CE4-6CE1-F698-6AA45C10874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AA88F6E-2F7C-9DEA-64B5-3CDD4D5DF413}"/>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979664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1C16F81-2E31-233E-28B3-2D7E95E1FAC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F7BD050-50EC-6A68-D8E7-017E238F39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812EBEC8-F2BE-97C3-D2FA-93479B48FA8F}"/>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5" name="מציין מיקום של כותרת תחתונה 4">
            <a:extLst>
              <a:ext uri="{FF2B5EF4-FFF2-40B4-BE49-F238E27FC236}">
                <a16:creationId xmlns:a16="http://schemas.microsoft.com/office/drawing/2014/main" id="{E64AE9EC-967C-5CC8-D644-F5B3BA5186D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3FCF6B8-1E17-3401-EEAA-DEEB5B9B101B}"/>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212571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66034E-0317-6021-03FE-42123CC93CF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D869981-C9D3-5AD1-E4CE-569BE6800D1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12A690E-2C72-006B-F205-FD11F0DCAA34}"/>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DB75A029-9033-327B-1E57-FE31A1812737}"/>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6" name="מציין מיקום של כותרת תחתונה 5">
            <a:extLst>
              <a:ext uri="{FF2B5EF4-FFF2-40B4-BE49-F238E27FC236}">
                <a16:creationId xmlns:a16="http://schemas.microsoft.com/office/drawing/2014/main" id="{E1EE891A-5148-2690-6179-F3CDAEC21BD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7089ACA-3D5B-81AF-AF7C-69C45511BDB7}"/>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429201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B0652C5-EFE7-76C5-012F-3671E0FE7F4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3919625-9958-128D-B24F-C64FE3E7C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26AB0B4-4174-CF31-D98C-45C83EE5437C}"/>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10112C0A-9D37-4D36-FE79-F76A1AAD98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78555EE-6264-CD4A-C50D-899202D9F33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037488E9-CBE1-9EA3-960C-1D1A4E66359B}"/>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8" name="מציין מיקום של כותרת תחתונה 7">
            <a:extLst>
              <a:ext uri="{FF2B5EF4-FFF2-40B4-BE49-F238E27FC236}">
                <a16:creationId xmlns:a16="http://schemas.microsoft.com/office/drawing/2014/main" id="{A9B9C7A7-E7DC-3F19-3EFE-CB69399D5E2A}"/>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0E8DC82A-DB11-426F-D364-FE21CB27079A}"/>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358589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FAE1253-2910-588E-0258-A52F43A7737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B0286C7-8F1C-7A10-C617-BEB02F0B81B6}"/>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4" name="מציין מיקום של כותרת תחתונה 3">
            <a:extLst>
              <a:ext uri="{FF2B5EF4-FFF2-40B4-BE49-F238E27FC236}">
                <a16:creationId xmlns:a16="http://schemas.microsoft.com/office/drawing/2014/main" id="{3601E7FB-C955-A329-F7DD-1F9F1FA7A30C}"/>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128820A-73E5-8CA4-A90E-D15373CDC018}"/>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40399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0149A189-1F83-BE47-5EF7-759C35E3B097}"/>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3" name="מציין מיקום של כותרת תחתונה 2">
            <a:extLst>
              <a:ext uri="{FF2B5EF4-FFF2-40B4-BE49-F238E27FC236}">
                <a16:creationId xmlns:a16="http://schemas.microsoft.com/office/drawing/2014/main" id="{BFB6CF78-19DB-742A-A7EA-F8FD8D44443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A16852E-79B2-25AF-A54D-B9EF3057E8AF}"/>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4163635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869E2A-D18B-1B6C-FF8A-2B9D2B95408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2F02652-0DD0-120C-68B7-012CBAC1A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4B83B032-3125-0A39-A62C-BF63D795A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387A20E-B22F-1568-5264-19ABD4636C3F}"/>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6" name="מציין מיקום של כותרת תחתונה 5">
            <a:extLst>
              <a:ext uri="{FF2B5EF4-FFF2-40B4-BE49-F238E27FC236}">
                <a16:creationId xmlns:a16="http://schemas.microsoft.com/office/drawing/2014/main" id="{5A494D11-0C2C-9204-D50B-30931867253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26AEBAE-AACC-B07C-1727-6EA9E9FDFD1B}"/>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181033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87DFC4-5CF0-05EC-6062-B4587A3467F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749BCA3-22BE-5DE8-6822-3A7E976122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0041BF6A-7450-9B58-D289-98E4562DC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F04948C2-2CDC-1440-2D49-7D74EC0E0FF3}"/>
              </a:ext>
            </a:extLst>
          </p:cNvPr>
          <p:cNvSpPr>
            <a:spLocks noGrp="1"/>
          </p:cNvSpPr>
          <p:nvPr>
            <p:ph type="dt" sz="half" idx="10"/>
          </p:nvPr>
        </p:nvSpPr>
        <p:spPr/>
        <p:txBody>
          <a:bodyPr/>
          <a:lstStyle/>
          <a:p>
            <a:fld id="{E463DC01-696F-423B-8562-4A69FCCE262C}" type="datetimeFigureOut">
              <a:rPr lang="he-IL" smtClean="0"/>
              <a:t>י"ט/אלול/תשפ"ג</a:t>
            </a:fld>
            <a:endParaRPr lang="he-IL"/>
          </a:p>
        </p:txBody>
      </p:sp>
      <p:sp>
        <p:nvSpPr>
          <p:cNvPr id="6" name="מציין מיקום של כותרת תחתונה 5">
            <a:extLst>
              <a:ext uri="{FF2B5EF4-FFF2-40B4-BE49-F238E27FC236}">
                <a16:creationId xmlns:a16="http://schemas.microsoft.com/office/drawing/2014/main" id="{FA1DB9C6-9217-EBF7-417D-27C2B460B3D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C55EA52-794B-4BE0-16BC-B94BF29C074C}"/>
              </a:ext>
            </a:extLst>
          </p:cNvPr>
          <p:cNvSpPr>
            <a:spLocks noGrp="1"/>
          </p:cNvSpPr>
          <p:nvPr>
            <p:ph type="sldNum" sz="quarter" idx="12"/>
          </p:nvPr>
        </p:nvSpPr>
        <p:spPr/>
        <p:txBody>
          <a:bodyPr/>
          <a:lstStyle/>
          <a:p>
            <a:fld id="{3F5A1374-9424-4161-A8D4-E68C2B8FA924}" type="slidenum">
              <a:rPr lang="he-IL" smtClean="0"/>
              <a:t>‹#›</a:t>
            </a:fld>
            <a:endParaRPr lang="he-IL"/>
          </a:p>
        </p:txBody>
      </p:sp>
    </p:spTree>
    <p:extLst>
      <p:ext uri="{BB962C8B-B14F-4D97-AF65-F5344CB8AC3E}">
        <p14:creationId xmlns:p14="http://schemas.microsoft.com/office/powerpoint/2010/main" val="2652826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7E6F2D2-C30B-B1B8-7086-21FFF9D2F44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279D238-11F6-9740-1472-A15A320E0175}"/>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83B078E-5819-4CFC-58D7-E50C9C8D20D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463DC01-696F-423B-8562-4A69FCCE262C}" type="datetimeFigureOut">
              <a:rPr lang="he-IL" smtClean="0"/>
              <a:t>י"ט/אלול/תשפ"ג</a:t>
            </a:fld>
            <a:endParaRPr lang="he-IL"/>
          </a:p>
        </p:txBody>
      </p:sp>
      <p:sp>
        <p:nvSpPr>
          <p:cNvPr id="5" name="מציין מיקום של כותרת תחתונה 4">
            <a:extLst>
              <a:ext uri="{FF2B5EF4-FFF2-40B4-BE49-F238E27FC236}">
                <a16:creationId xmlns:a16="http://schemas.microsoft.com/office/drawing/2014/main" id="{929A9640-0AD0-5367-BF6E-A3749E487C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E784765-2A5A-7F99-A9F0-EEB44963334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F5A1374-9424-4161-A8D4-E68C2B8FA924}" type="slidenum">
              <a:rPr lang="he-IL" smtClean="0"/>
              <a:t>‹#›</a:t>
            </a:fld>
            <a:endParaRPr lang="he-IL"/>
          </a:p>
        </p:txBody>
      </p:sp>
    </p:spTree>
    <p:extLst>
      <p:ext uri="{BB962C8B-B14F-4D97-AF65-F5344CB8AC3E}">
        <p14:creationId xmlns:p14="http://schemas.microsoft.com/office/powerpoint/2010/main" val="2619888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p49"/>
          <p:cNvCxnSpPr/>
          <p:nvPr/>
        </p:nvCxnSpPr>
        <p:spPr>
          <a:xfrm>
            <a:off x="11521208" y="1203915"/>
            <a:ext cx="0" cy="5654000"/>
          </a:xfrm>
          <a:prstGeom prst="straightConnector1">
            <a:avLst/>
          </a:prstGeom>
          <a:noFill/>
          <a:ln w="38100" cap="flat" cmpd="sng">
            <a:solidFill>
              <a:schemeClr val="lt1"/>
            </a:solidFill>
            <a:prstDash val="solid"/>
            <a:miter lim="800000"/>
            <a:headEnd type="none" w="sm" len="sm"/>
            <a:tailEnd type="none" w="sm" len="sm"/>
          </a:ln>
        </p:spPr>
      </p:cxnSp>
      <p:pic>
        <p:nvPicPr>
          <p:cNvPr id="177" name="Google Shape;177;p49"/>
          <p:cNvPicPr preferRelativeResize="0"/>
          <p:nvPr/>
        </p:nvPicPr>
        <p:blipFill>
          <a:blip r:embed="rId3">
            <a:alphaModFix/>
          </a:blip>
          <a:stretch>
            <a:fillRect/>
          </a:stretch>
        </p:blipFill>
        <p:spPr>
          <a:xfrm>
            <a:off x="11436511" y="173763"/>
            <a:ext cx="571901" cy="572423"/>
          </a:xfrm>
          <a:prstGeom prst="rect">
            <a:avLst/>
          </a:prstGeom>
          <a:noFill/>
          <a:ln>
            <a:noFill/>
          </a:ln>
        </p:spPr>
      </p:pic>
      <p:sp>
        <p:nvSpPr>
          <p:cNvPr id="2" name="תיבת טקסט 1">
            <a:extLst>
              <a:ext uri="{FF2B5EF4-FFF2-40B4-BE49-F238E27FC236}">
                <a16:creationId xmlns:a16="http://schemas.microsoft.com/office/drawing/2014/main" id="{8B3E281D-9D80-C2D6-4656-BD5398F6F16E}"/>
              </a:ext>
            </a:extLst>
          </p:cNvPr>
          <p:cNvSpPr txBox="1"/>
          <p:nvPr/>
        </p:nvSpPr>
        <p:spPr>
          <a:xfrm>
            <a:off x="2829867" y="2721114"/>
            <a:ext cx="1733168" cy="707886"/>
          </a:xfrm>
          <a:prstGeom prst="rect">
            <a:avLst/>
          </a:prstGeom>
          <a:noFill/>
        </p:spPr>
        <p:txBody>
          <a:bodyPr wrap="none" rtlCol="1">
            <a:spAutoFit/>
          </a:bodyPr>
          <a:lstStyle/>
          <a:p>
            <a:r>
              <a:rPr lang="he-IL" sz="4000" b="1">
                <a:effectLst>
                  <a:outerShdw blurRad="38100" dist="38100" dir="2700000" algn="tl">
                    <a:srgbClr val="000000">
                      <a:alpha val="43137"/>
                    </a:srgbClr>
                  </a:outerShdw>
                </a:effectLst>
              </a:rPr>
              <a:t>סדנא-1</a:t>
            </a:r>
          </a:p>
        </p:txBody>
      </p:sp>
      <p:pic>
        <p:nvPicPr>
          <p:cNvPr id="3" name="Google Shape;183;p50">
            <a:extLst>
              <a:ext uri="{FF2B5EF4-FFF2-40B4-BE49-F238E27FC236}">
                <a16:creationId xmlns:a16="http://schemas.microsoft.com/office/drawing/2014/main" id="{F637852F-FAFC-B6A2-AF9A-25029CA8F387}"/>
              </a:ext>
            </a:extLst>
          </p:cNvPr>
          <p:cNvPicPr preferRelativeResize="0">
            <a:picLocks noGrp="1"/>
          </p:cNvPicPr>
          <p:nvPr>
            <p:ph type="pic" idx="2"/>
          </p:nvPr>
        </p:nvPicPr>
        <p:blipFill rotWithShape="1">
          <a:blip r:embed="rId4">
            <a:alphaModFix/>
          </a:blip>
          <a:srcRect l="9" r="9"/>
          <a:stretch/>
        </p:blipFill>
        <p:spPr>
          <a:xfrm>
            <a:off x="0" y="-1"/>
            <a:ext cx="12189618" cy="6857915"/>
          </a:xfrm>
          <a:prstGeom prst="rect">
            <a:avLst/>
          </a:prstGeom>
          <a:solidFill>
            <a:schemeClr val="lt1"/>
          </a:solidFill>
          <a:ln>
            <a:noFill/>
          </a:ln>
        </p:spPr>
      </p:pic>
      <p:sp>
        <p:nvSpPr>
          <p:cNvPr id="4" name="Google Shape;184;p50">
            <a:extLst>
              <a:ext uri="{FF2B5EF4-FFF2-40B4-BE49-F238E27FC236}">
                <a16:creationId xmlns:a16="http://schemas.microsoft.com/office/drawing/2014/main" id="{AC9E57AC-02DF-15ED-505C-CC91691F4EB5}"/>
              </a:ext>
            </a:extLst>
          </p:cNvPr>
          <p:cNvSpPr/>
          <p:nvPr/>
        </p:nvSpPr>
        <p:spPr>
          <a:xfrm>
            <a:off x="-1" y="-1"/>
            <a:ext cx="12191999" cy="6857915"/>
          </a:xfrm>
          <a:prstGeom prst="rect">
            <a:avLst/>
          </a:prstGeom>
          <a:solidFill>
            <a:schemeClr val="accent1">
              <a:alpha val="78820"/>
            </a:schemeClr>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700" b="0" i="0" u="none" strike="noStrike" cap="none">
              <a:solidFill>
                <a:schemeClr val="lt1"/>
              </a:solidFill>
              <a:latin typeface="Calibri"/>
              <a:ea typeface="Calibri"/>
              <a:cs typeface="Calibri"/>
              <a:sym typeface="Calibri"/>
            </a:endParaRPr>
          </a:p>
        </p:txBody>
      </p:sp>
      <p:sp>
        <p:nvSpPr>
          <p:cNvPr id="5" name="Google Shape;185;p50">
            <a:extLst>
              <a:ext uri="{FF2B5EF4-FFF2-40B4-BE49-F238E27FC236}">
                <a16:creationId xmlns:a16="http://schemas.microsoft.com/office/drawing/2014/main" id="{AF80D2EF-9821-E59E-4D0E-15E981849865}"/>
              </a:ext>
            </a:extLst>
          </p:cNvPr>
          <p:cNvSpPr txBox="1"/>
          <p:nvPr/>
        </p:nvSpPr>
        <p:spPr>
          <a:xfrm>
            <a:off x="2354827" y="658276"/>
            <a:ext cx="9529199" cy="1265741"/>
          </a:xfrm>
          <a:prstGeom prst="rect">
            <a:avLst/>
          </a:prstGeom>
          <a:noFill/>
          <a:ln>
            <a:noFill/>
          </a:ln>
        </p:spPr>
        <p:txBody>
          <a:bodyPr spcFirstLastPara="1" wrap="square" lIns="34300" tIns="17150" rIns="34300" bIns="17150" anchor="t" anchorCtr="0">
            <a:spAutoFit/>
          </a:bodyPr>
          <a:lstStyle/>
          <a:p>
            <a:pPr marL="0" marR="0" lvl="0" indent="0" algn="l" rtl="0">
              <a:spcBef>
                <a:spcPts val="0"/>
              </a:spcBef>
              <a:spcAft>
                <a:spcPts val="0"/>
              </a:spcAft>
              <a:buNone/>
            </a:pPr>
            <a:r>
              <a:rPr lang="en" sz="8000">
                <a:solidFill>
                  <a:schemeClr val="lt1"/>
                </a:solidFill>
                <a:latin typeface="Anton"/>
                <a:ea typeface="Anton"/>
                <a:cs typeface="Anton"/>
                <a:sym typeface="Anton"/>
              </a:rPr>
              <a:t>YOM KIPPUR WAR:</a:t>
            </a:r>
            <a:endParaRPr sz="8000">
              <a:solidFill>
                <a:schemeClr val="lt1"/>
              </a:solidFill>
              <a:latin typeface="Anton"/>
              <a:ea typeface="Anton"/>
              <a:cs typeface="Anton"/>
              <a:sym typeface="Anton"/>
            </a:endParaRPr>
          </a:p>
        </p:txBody>
      </p:sp>
      <p:sp>
        <p:nvSpPr>
          <p:cNvPr id="7" name="Google Shape;187;p50">
            <a:extLst>
              <a:ext uri="{FF2B5EF4-FFF2-40B4-BE49-F238E27FC236}">
                <a16:creationId xmlns:a16="http://schemas.microsoft.com/office/drawing/2014/main" id="{E81FAF12-E0A1-8FC4-D47F-FAA6A2E0244A}"/>
              </a:ext>
            </a:extLst>
          </p:cNvPr>
          <p:cNvSpPr txBox="1"/>
          <p:nvPr/>
        </p:nvSpPr>
        <p:spPr>
          <a:xfrm>
            <a:off x="2434774" y="1709089"/>
            <a:ext cx="7402399" cy="538793"/>
          </a:xfrm>
          <a:prstGeom prst="rect">
            <a:avLst/>
          </a:prstGeom>
          <a:noFill/>
          <a:ln>
            <a:noFill/>
          </a:ln>
        </p:spPr>
        <p:txBody>
          <a:bodyPr spcFirstLastPara="1" wrap="square" lIns="34300" tIns="17150" rIns="34300" bIns="17150" anchor="t" anchorCtr="0">
            <a:noAutofit/>
          </a:bodyPr>
          <a:lstStyle/>
          <a:p>
            <a:pPr marL="0" marR="0" lvl="0" indent="0" algn="l" rtl="0">
              <a:lnSpc>
                <a:spcPct val="150000"/>
              </a:lnSpc>
              <a:spcBef>
                <a:spcPts val="0"/>
              </a:spcBef>
              <a:spcAft>
                <a:spcPts val="0"/>
              </a:spcAft>
              <a:buNone/>
            </a:pPr>
            <a:r>
              <a:rPr lang="en" sz="2400">
                <a:solidFill>
                  <a:srgbClr val="FBD05B"/>
                </a:solidFill>
                <a:latin typeface="Anton"/>
                <a:sym typeface="Anton"/>
              </a:rPr>
              <a:t>BACKGROUND AND </a:t>
            </a:r>
            <a:r>
              <a:rPr lang="en-US" sz="2400">
                <a:solidFill>
                  <a:srgbClr val="FBD05B"/>
                </a:solidFill>
                <a:latin typeface="Anton"/>
                <a:sym typeface="Anton"/>
              </a:rPr>
              <a:t>BREAKOUT</a:t>
            </a:r>
            <a:endParaRPr sz="2400">
              <a:solidFill>
                <a:srgbClr val="FBD05B"/>
              </a:solidFill>
              <a:latin typeface="Anton"/>
              <a:sym typeface="Anton"/>
            </a:endParaRPr>
          </a:p>
        </p:txBody>
      </p:sp>
      <p:cxnSp>
        <p:nvCxnSpPr>
          <p:cNvPr id="8" name="Google Shape;188;p50">
            <a:extLst>
              <a:ext uri="{FF2B5EF4-FFF2-40B4-BE49-F238E27FC236}">
                <a16:creationId xmlns:a16="http://schemas.microsoft.com/office/drawing/2014/main" id="{906B230F-E406-89D5-767D-7ED710333318}"/>
              </a:ext>
            </a:extLst>
          </p:cNvPr>
          <p:cNvCxnSpPr>
            <a:cxnSpLocks/>
          </p:cNvCxnSpPr>
          <p:nvPr/>
        </p:nvCxnSpPr>
        <p:spPr>
          <a:xfrm>
            <a:off x="279603" y="0"/>
            <a:ext cx="0" cy="3608355"/>
          </a:xfrm>
          <a:prstGeom prst="straightConnector1">
            <a:avLst/>
          </a:prstGeom>
          <a:noFill/>
          <a:ln w="38100" cap="flat" cmpd="sng">
            <a:solidFill>
              <a:schemeClr val="lt1"/>
            </a:solidFill>
            <a:prstDash val="solid"/>
            <a:miter lim="800000"/>
            <a:headEnd type="none" w="sm" len="sm"/>
            <a:tailEnd type="none" w="sm" len="sm"/>
          </a:ln>
        </p:spPr>
      </p:cxnSp>
      <p:pic>
        <p:nvPicPr>
          <p:cNvPr id="10" name="Google Shape;190;p50">
            <a:extLst>
              <a:ext uri="{FF2B5EF4-FFF2-40B4-BE49-F238E27FC236}">
                <a16:creationId xmlns:a16="http://schemas.microsoft.com/office/drawing/2014/main" id="{A573CD7A-032A-5338-92C1-A118D941FC0E}"/>
              </a:ext>
            </a:extLst>
          </p:cNvPr>
          <p:cNvPicPr preferRelativeResize="0"/>
          <p:nvPr/>
        </p:nvPicPr>
        <p:blipFill rotWithShape="1">
          <a:blip r:embed="rId5">
            <a:alphaModFix/>
          </a:blip>
          <a:srcRect l="1156" t="8888" b="47284"/>
          <a:stretch/>
        </p:blipFill>
        <p:spPr>
          <a:xfrm>
            <a:off x="597700" y="2899002"/>
            <a:ext cx="11083305" cy="3535517"/>
          </a:xfrm>
          <a:prstGeom prst="rect">
            <a:avLst/>
          </a:prstGeom>
          <a:noFill/>
          <a:ln>
            <a:noFill/>
          </a:ln>
        </p:spPr>
      </p:pic>
      <p:pic>
        <p:nvPicPr>
          <p:cNvPr id="11" name="Google Shape;191;p50">
            <a:extLst>
              <a:ext uri="{FF2B5EF4-FFF2-40B4-BE49-F238E27FC236}">
                <a16:creationId xmlns:a16="http://schemas.microsoft.com/office/drawing/2014/main" id="{8BA17EEB-79C8-DAA1-3D98-BCA3EE9F440F}"/>
              </a:ext>
            </a:extLst>
          </p:cNvPr>
          <p:cNvPicPr preferRelativeResize="0"/>
          <p:nvPr/>
        </p:nvPicPr>
        <p:blipFill>
          <a:blip r:embed="rId6">
            <a:alphaModFix/>
          </a:blip>
          <a:stretch>
            <a:fillRect/>
          </a:stretch>
        </p:blipFill>
        <p:spPr>
          <a:xfrm>
            <a:off x="597700" y="750525"/>
            <a:ext cx="1451535" cy="16752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D82AE0F-11FF-DA10-EF5E-CD7C1DA8E5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69" r="-3" b="800"/>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C1BBD76B-796D-B099-B761-9DAAC3881D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72" b="20590"/>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Egyptian historian Khaled Fahmy on the Six-Day War: The Arabs′ Groundhog  Day - Qantara.de">
            <a:extLst>
              <a:ext uri="{FF2B5EF4-FFF2-40B4-BE49-F238E27FC236}">
                <a16:creationId xmlns:a16="http://schemas.microsoft.com/office/drawing/2014/main" id="{2AFAFCCE-0ABC-6E6D-6E45-D770B2B58D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14" r="30245"/>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885EF872-11DE-1D12-446A-5B192D8B0E9F}"/>
              </a:ext>
            </a:extLst>
          </p:cNvPr>
          <p:cNvSpPr txBox="1"/>
          <p:nvPr/>
        </p:nvSpPr>
        <p:spPr>
          <a:xfrm>
            <a:off x="2682335" y="0"/>
            <a:ext cx="6224782" cy="523220"/>
          </a:xfrm>
          <a:prstGeom prst="rect">
            <a:avLst/>
          </a:prstGeom>
          <a:solidFill>
            <a:schemeClr val="bg2">
              <a:lumMod val="75000"/>
            </a:schemeClr>
          </a:solidFill>
        </p:spPr>
        <p:txBody>
          <a:bodyPr wrap="none" rtlCol="1">
            <a:spAutoFit/>
          </a:bodyPr>
          <a:lstStyle/>
          <a:p>
            <a:r>
              <a:rPr lang="en-US" sz="2800" dirty="0">
                <a:solidFill>
                  <a:srgbClr val="002060"/>
                </a:solidFill>
                <a:latin typeface="Times New Roman"/>
                <a:cs typeface="Times New Roman"/>
              </a:rPr>
              <a:t>Pictures of Egyptian soldiers surrendering</a:t>
            </a:r>
            <a:endParaRPr lang="he-IL" sz="2800" dirty="0">
              <a:solidFill>
                <a:srgbClr val="002060"/>
              </a:solidFill>
              <a:latin typeface="Times New Roman"/>
              <a:cs typeface="Times New Roman"/>
            </a:endParaRPr>
          </a:p>
        </p:txBody>
      </p:sp>
    </p:spTree>
    <p:extLst>
      <p:ext uri="{BB962C8B-B14F-4D97-AF65-F5344CB8AC3E}">
        <p14:creationId xmlns:p14="http://schemas.microsoft.com/office/powerpoint/2010/main" val="3099144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descr="A yellow and grey rectangle&#10;&#10;Description automatically generated">
            <a:extLst>
              <a:ext uri="{FF2B5EF4-FFF2-40B4-BE49-F238E27FC236}">
                <a16:creationId xmlns:a16="http://schemas.microsoft.com/office/drawing/2014/main" id="{C713C06E-3B2D-A8F6-D43C-B612952FED4C}"/>
              </a:ext>
            </a:extLst>
          </p:cNvPr>
          <p:cNvPicPr>
            <a:picLocks noChangeAspect="1"/>
          </p:cNvPicPr>
          <p:nvPr/>
        </p:nvPicPr>
        <p:blipFill>
          <a:blip r:embed="rId2"/>
          <a:stretch>
            <a:fillRect/>
          </a:stretch>
        </p:blipFill>
        <p:spPr>
          <a:xfrm>
            <a:off x="1883" y="-4050"/>
            <a:ext cx="12216458" cy="6866100"/>
          </a:xfrm>
          <a:prstGeom prst="rect">
            <a:avLst/>
          </a:prstGeom>
        </p:spPr>
      </p:pic>
      <p:sp>
        <p:nvSpPr>
          <p:cNvPr id="6" name="Rectangle 5">
            <a:extLst>
              <a:ext uri="{FF2B5EF4-FFF2-40B4-BE49-F238E27FC236}">
                <a16:creationId xmlns:a16="http://schemas.microsoft.com/office/drawing/2014/main" id="{70C97B98-CEBB-1580-2EAC-66A39C3B82AD}"/>
              </a:ext>
            </a:extLst>
          </p:cNvPr>
          <p:cNvSpPr/>
          <p:nvPr/>
        </p:nvSpPr>
        <p:spPr>
          <a:xfrm>
            <a:off x="874456" y="1589313"/>
            <a:ext cx="10506074" cy="4474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כותרת 4">
            <a:extLst>
              <a:ext uri="{FF2B5EF4-FFF2-40B4-BE49-F238E27FC236}">
                <a16:creationId xmlns:a16="http://schemas.microsoft.com/office/drawing/2014/main" id="{ECAE66FF-DCAF-34FB-5813-96AC4BD9A761}"/>
              </a:ext>
            </a:extLst>
          </p:cNvPr>
          <p:cNvSpPr txBox="1">
            <a:spLocks/>
          </p:cNvSpPr>
          <p:nvPr/>
        </p:nvSpPr>
        <p:spPr>
          <a:xfrm>
            <a:off x="5086018" y="2175921"/>
            <a:ext cx="6005686" cy="3718903"/>
          </a:xfrm>
          <a:prstGeom prst="rect">
            <a:avLst/>
          </a:prstGeom>
          <a:noFill/>
        </p:spPr>
        <p:txBody>
          <a:bodyPr vert="horz" wrap="square" lIns="91440" tIns="45720" rIns="91440" bIns="45720" rtlCol="1" anchor="ctr">
            <a:sp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just" rtl="0">
              <a:lnSpc>
                <a:spcPct val="150000"/>
              </a:lnSpc>
              <a:spcBef>
                <a:spcPts val="1200"/>
              </a:spcBef>
              <a:spcAft>
                <a:spcPts val="2400"/>
              </a:spcAft>
            </a:pPr>
            <a:r>
              <a:rPr lang="en-US" sz="2400" b="1" dirty="0">
                <a:latin typeface="arial" panose="020B0604020202020204" pitchFamily="34" charset="0"/>
              </a:rPr>
              <a:t>Describe what you see in the pictures</a:t>
            </a:r>
          </a:p>
          <a:p>
            <a:pPr algn="just" rtl="0">
              <a:lnSpc>
                <a:spcPct val="150000"/>
              </a:lnSpc>
              <a:spcBef>
                <a:spcPts val="1200"/>
              </a:spcBef>
              <a:spcAft>
                <a:spcPts val="2400"/>
              </a:spcAft>
            </a:pPr>
            <a:r>
              <a:rPr lang="en-US" sz="2400" b="1" dirty="0">
                <a:latin typeface="arial" panose="020B0604020202020204" pitchFamily="34" charset="0"/>
              </a:rPr>
              <a:t>In your opinion what do you think were the Israeli attitudes about the Arab soldiers after the war?</a:t>
            </a:r>
            <a:endParaRPr lang="he-IL" sz="2400" b="1" dirty="0">
              <a:latin typeface="arial" panose="020B0604020202020204" pitchFamily="34" charset="0"/>
            </a:endParaRPr>
          </a:p>
          <a:p>
            <a:pPr algn="just" rtl="0">
              <a:lnSpc>
                <a:spcPct val="150000"/>
              </a:lnSpc>
              <a:spcBef>
                <a:spcPts val="1200"/>
              </a:spcBef>
              <a:spcAft>
                <a:spcPts val="2400"/>
              </a:spcAft>
            </a:pPr>
            <a:r>
              <a:rPr lang="en-US" sz="2400" b="1" dirty="0">
                <a:latin typeface="arial" panose="020B0604020202020204" pitchFamily="34" charset="0"/>
              </a:rPr>
              <a:t>What did the leaders think?</a:t>
            </a:r>
            <a:endParaRPr lang="he-IL" sz="2400" dirty="0"/>
          </a:p>
        </p:txBody>
      </p:sp>
      <p:sp>
        <p:nvSpPr>
          <p:cNvPr id="2" name="TextBox 1">
            <a:extLst>
              <a:ext uri="{FF2B5EF4-FFF2-40B4-BE49-F238E27FC236}">
                <a16:creationId xmlns:a16="http://schemas.microsoft.com/office/drawing/2014/main" id="{252E741C-4CF4-D37D-2A52-78D10BA34150}"/>
              </a:ext>
            </a:extLst>
          </p:cNvPr>
          <p:cNvSpPr txBox="1"/>
          <p:nvPr/>
        </p:nvSpPr>
        <p:spPr>
          <a:xfrm>
            <a:off x="1063200" y="2468271"/>
            <a:ext cx="358653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5400" b="1" dirty="0">
                <a:latin typeface="Times New Roman"/>
                <a:cs typeface="Times New Roman"/>
              </a:rPr>
              <a:t>Discussion:</a:t>
            </a:r>
            <a:endParaRPr lang="he-IL" sz="5400" b="1" dirty="0">
              <a:latin typeface="Times New Roman"/>
              <a:cs typeface="Times New Roman"/>
            </a:endParaRPr>
          </a:p>
        </p:txBody>
      </p:sp>
      <p:sp>
        <p:nvSpPr>
          <p:cNvPr id="5" name="כותרת 4">
            <a:extLst>
              <a:ext uri="{FF2B5EF4-FFF2-40B4-BE49-F238E27FC236}">
                <a16:creationId xmlns:a16="http://schemas.microsoft.com/office/drawing/2014/main" id="{DE992EE6-C59A-328F-DA7E-1EFE87B9B926}"/>
              </a:ext>
            </a:extLst>
          </p:cNvPr>
          <p:cNvSpPr txBox="1">
            <a:spLocks noGrp="1"/>
          </p:cNvSpPr>
          <p:nvPr>
            <p:ph type="title"/>
          </p:nvPr>
        </p:nvSpPr>
        <p:spPr>
          <a:xfrm>
            <a:off x="326379" y="397475"/>
            <a:ext cx="11530739" cy="535531"/>
          </a:xfrm>
          <a:prstGeom prst="rect">
            <a:avLst/>
          </a:prstGeom>
          <a:noFill/>
        </p:spPr>
        <p:txBody>
          <a:bodyPr wrap="square" rtlCol="1">
            <a:spAutoFit/>
          </a:bodyPr>
          <a:lstStyle/>
          <a:p>
            <a:pPr algn="ctr"/>
            <a:r>
              <a:rPr lang="en-US" sz="3200" b="1" dirty="0">
                <a:solidFill>
                  <a:srgbClr val="4D5156"/>
                </a:solidFill>
                <a:latin typeface="arial"/>
                <a:cs typeface="Times New Roman"/>
              </a:rPr>
              <a:t>The Yom Kippur War - </a:t>
            </a:r>
            <a:r>
              <a:rPr lang="en-US" sz="3200" b="1" dirty="0" err="1">
                <a:solidFill>
                  <a:srgbClr val="4D5156"/>
                </a:solidFill>
                <a:latin typeface="arial"/>
                <a:cs typeface="Times New Roman"/>
              </a:rPr>
              <a:t>Tishrei</a:t>
            </a:r>
            <a:r>
              <a:rPr lang="en-US" sz="3200" b="1" dirty="0">
                <a:solidFill>
                  <a:srgbClr val="4D5156"/>
                </a:solidFill>
                <a:latin typeface="arial"/>
                <a:cs typeface="Times New Roman"/>
              </a:rPr>
              <a:t> 10 - 5734; October 6, 1973</a:t>
            </a:r>
            <a:endParaRPr lang="he-IL" sz="3200" dirty="0"/>
          </a:p>
        </p:txBody>
      </p:sp>
    </p:spTree>
    <p:extLst>
      <p:ext uri="{BB962C8B-B14F-4D97-AF65-F5344CB8AC3E}">
        <p14:creationId xmlns:p14="http://schemas.microsoft.com/office/powerpoint/2010/main" val="3018297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הכישלונות של מלחמת 6 הימים">
            <a:extLst>
              <a:ext uri="{FF2B5EF4-FFF2-40B4-BE49-F238E27FC236}">
                <a16:creationId xmlns:a16="http://schemas.microsoft.com/office/drawing/2014/main" id="{3AAE92DB-BEEC-B797-0269-4B186E395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224" b="2"/>
          <a:stretch/>
        </p:blipFill>
        <p:spPr bwMode="auto">
          <a:xfrm>
            <a:off x="454467" y="796344"/>
            <a:ext cx="7699075" cy="5274087"/>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כותרת 1">
            <a:extLst>
              <a:ext uri="{FF2B5EF4-FFF2-40B4-BE49-F238E27FC236}">
                <a16:creationId xmlns:a16="http://schemas.microsoft.com/office/drawing/2014/main" id="{55E788AE-DD67-450F-1507-567ED7C1278C}"/>
              </a:ext>
            </a:extLst>
          </p:cNvPr>
          <p:cNvSpPr txBox="1">
            <a:spLocks/>
          </p:cNvSpPr>
          <p:nvPr/>
        </p:nvSpPr>
        <p:spPr>
          <a:xfrm>
            <a:off x="742925" y="79212"/>
            <a:ext cx="10506456" cy="715658"/>
          </a:xfrm>
          <a:prstGeom prst="rect">
            <a:avLst/>
          </a:prstGeom>
        </p:spPr>
        <p:txBody>
          <a:bodyPr vert="horz" lIns="91440" tIns="45720" rIns="91440" bIns="45720" rtlCol="0" anchor="b">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b="1" dirty="0">
                <a:latin typeface="Times New Roman"/>
                <a:cs typeface="Times New Roman"/>
              </a:rPr>
              <a:t>Assumptions after the Six Day War</a:t>
            </a:r>
            <a:endParaRPr lang="he-IL" b="1" dirty="0">
              <a:latin typeface="Times New Roman"/>
              <a:cs typeface="Times New Roman"/>
            </a:endParaRPr>
          </a:p>
        </p:txBody>
      </p:sp>
      <p:sp>
        <p:nvSpPr>
          <p:cNvPr id="8" name="תיבת טקסט 7">
            <a:extLst>
              <a:ext uri="{FF2B5EF4-FFF2-40B4-BE49-F238E27FC236}">
                <a16:creationId xmlns:a16="http://schemas.microsoft.com/office/drawing/2014/main" id="{3D41E9AD-55BC-DED2-95B7-EDBACDB68849}"/>
              </a:ext>
            </a:extLst>
          </p:cNvPr>
          <p:cNvSpPr txBox="1"/>
          <p:nvPr/>
        </p:nvSpPr>
        <p:spPr>
          <a:xfrm>
            <a:off x="8733792" y="1067495"/>
            <a:ext cx="3369051" cy="1815882"/>
          </a:xfrm>
          <a:prstGeom prst="rect">
            <a:avLst/>
          </a:prstGeom>
          <a:noFill/>
        </p:spPr>
        <p:txBody>
          <a:bodyPr wrap="square" lIns="91440" tIns="45720" rIns="91440" bIns="45720" rtlCol="1" anchor="t">
            <a:spAutoFit/>
          </a:bodyPr>
          <a:lstStyle/>
          <a:p>
            <a:pPr algn="ctr" defTabSz="1042416" rtl="0">
              <a:spcAft>
                <a:spcPts val="600"/>
              </a:spcAft>
            </a:pPr>
            <a:r>
              <a:rPr lang="en-US" sz="2800" b="1" kern="1200" dirty="0">
                <a:latin typeface="Times New Roman"/>
                <a:ea typeface="PMingLiU"/>
                <a:cs typeface="Times New Roman"/>
              </a:rPr>
              <a:t>The IDF has a substantial advantage over the Arab armies</a:t>
            </a:r>
            <a:endParaRPr lang="en-US" sz="2800" b="1" dirty="0">
              <a:effectLst/>
              <a:latin typeface="Times New Roman"/>
              <a:ea typeface="PMingLiU"/>
              <a:cs typeface="Times New Roman"/>
            </a:endParaRPr>
          </a:p>
        </p:txBody>
      </p:sp>
      <p:sp>
        <p:nvSpPr>
          <p:cNvPr id="11" name="תיבת טקסט 10">
            <a:extLst>
              <a:ext uri="{FF2B5EF4-FFF2-40B4-BE49-F238E27FC236}">
                <a16:creationId xmlns:a16="http://schemas.microsoft.com/office/drawing/2014/main" id="{D6704D29-64D4-648D-FCCE-E36C8860CE56}"/>
              </a:ext>
            </a:extLst>
          </p:cNvPr>
          <p:cNvSpPr txBox="1"/>
          <p:nvPr/>
        </p:nvSpPr>
        <p:spPr>
          <a:xfrm>
            <a:off x="8885507" y="3314405"/>
            <a:ext cx="3281460" cy="3108543"/>
          </a:xfrm>
          <a:prstGeom prst="rect">
            <a:avLst/>
          </a:prstGeom>
          <a:noFill/>
        </p:spPr>
        <p:txBody>
          <a:bodyPr wrap="square" lIns="91440" tIns="45720" rIns="91440" bIns="45720" rtlCol="1" anchor="t">
            <a:spAutoFit/>
          </a:bodyPr>
          <a:lstStyle/>
          <a:p>
            <a:pPr algn="ctr" defTabSz="1042416" rtl="0">
              <a:spcAft>
                <a:spcPts val="600"/>
              </a:spcAft>
            </a:pPr>
            <a:r>
              <a:rPr lang="en-US" sz="2800" b="1" dirty="0">
                <a:latin typeface="Times New Roman"/>
                <a:ea typeface="PMingLiU"/>
                <a:cs typeface="Times New Roman"/>
              </a:rPr>
              <a:t>It will take many years for the Arab armies to rebuild their armies to the point of constituting a serious threat to Israel</a:t>
            </a:r>
          </a:p>
        </p:txBody>
      </p:sp>
    </p:spTree>
    <p:extLst>
      <p:ext uri="{BB962C8B-B14F-4D97-AF65-F5344CB8AC3E}">
        <p14:creationId xmlns:p14="http://schemas.microsoft.com/office/powerpoint/2010/main" val="1295843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7F9F1927-7A4E-A03B-F74E-C6894681C960}"/>
              </a:ext>
            </a:extLst>
          </p:cNvPr>
          <p:cNvSpPr>
            <a:spLocks noGrp="1"/>
          </p:cNvSpPr>
          <p:nvPr>
            <p:ph type="title"/>
          </p:nvPr>
        </p:nvSpPr>
        <p:spPr>
          <a:xfrm>
            <a:off x="6803408" y="247092"/>
            <a:ext cx="4395533" cy="1209749"/>
          </a:xfrm>
        </p:spPr>
        <p:txBody>
          <a:bodyPr vert="horz" lIns="91440" tIns="45720" rIns="91440" bIns="45720" rtlCol="0" anchor="ctr">
            <a:normAutofit/>
          </a:bodyPr>
          <a:lstStyle/>
          <a:p>
            <a:pPr algn="ctr"/>
            <a:r>
              <a:rPr lang="en-US" sz="1800" b="1" dirty="0">
                <a:latin typeface="Times New Roman"/>
                <a:cs typeface="Times New Roman"/>
              </a:rPr>
              <a:t>Immediately following the Six Day War (June 1967) the War of Attrition began (June 11, 1967 - August 7, 1970)</a:t>
            </a:r>
            <a:endParaRPr lang="he-IL" sz="1800" b="1" dirty="0">
              <a:latin typeface="Times New Roman"/>
              <a:cs typeface="Times New Roman"/>
            </a:endParaRPr>
          </a:p>
        </p:txBody>
      </p:sp>
      <p:pic>
        <p:nvPicPr>
          <p:cNvPr id="3" name="תמונה 2" descr="תמונה שמכילה פני אדם, לבוש, אדם, עניבה&#10;&#10;התיאור נוצר באופן אוטומטי">
            <a:extLst>
              <a:ext uri="{FF2B5EF4-FFF2-40B4-BE49-F238E27FC236}">
                <a16:creationId xmlns:a16="http://schemas.microsoft.com/office/drawing/2014/main" id="{E780534A-EFB2-4A58-9FEF-2B5F930FA0C3}"/>
              </a:ext>
            </a:extLst>
          </p:cNvPr>
          <p:cNvPicPr>
            <a:picLocks noChangeAspect="1"/>
          </p:cNvPicPr>
          <p:nvPr/>
        </p:nvPicPr>
        <p:blipFill rotWithShape="1">
          <a:blip r:embed="rId2"/>
          <a:srcRect l="17854" r="5478" b="-1"/>
          <a:stretch/>
        </p:blipFill>
        <p:spPr>
          <a:xfrm>
            <a:off x="-1" y="-2"/>
            <a:ext cx="6096001" cy="6858002"/>
          </a:xfrm>
          <a:prstGeom prst="rect">
            <a:avLst/>
          </a:prstGeom>
        </p:spPr>
      </p:pic>
      <p:sp>
        <p:nvSpPr>
          <p:cNvPr id="5" name="תיבת טקסט 4">
            <a:extLst>
              <a:ext uri="{FF2B5EF4-FFF2-40B4-BE49-F238E27FC236}">
                <a16:creationId xmlns:a16="http://schemas.microsoft.com/office/drawing/2014/main" id="{A7FAAFEA-B27D-C9D9-B839-48892E26B0B5}"/>
              </a:ext>
            </a:extLst>
          </p:cNvPr>
          <p:cNvSpPr txBox="1"/>
          <p:nvPr/>
        </p:nvSpPr>
        <p:spPr>
          <a:xfrm>
            <a:off x="6096000" y="1456841"/>
            <a:ext cx="5417574" cy="5327418"/>
          </a:xfrm>
          <a:prstGeom prst="rect">
            <a:avLst/>
          </a:prstGeom>
        </p:spPr>
        <p:txBody>
          <a:bodyPr vert="horz" lIns="91440" tIns="45720" rIns="91440" bIns="45720" rtlCol="0" anchor="ctr">
            <a:normAutofit lnSpcReduction="10000"/>
          </a:bodyPr>
          <a:lstStyle/>
          <a:p>
            <a:pPr algn="ctr" rtl="0">
              <a:lnSpc>
                <a:spcPct val="90000"/>
              </a:lnSpc>
              <a:spcBef>
                <a:spcPts val="1200"/>
              </a:spcBef>
              <a:spcAft>
                <a:spcPts val="600"/>
              </a:spcAft>
            </a:pPr>
            <a:r>
              <a:rPr lang="en-US" sz="1600" b="0" i="0" dirty="0">
                <a:effectLst/>
                <a:latin typeface="Times New Roman"/>
                <a:cs typeface="Times New Roman"/>
              </a:rPr>
              <a:t>At the conclusion of the Six Day War a new reality existed after the Arab armies were defeated and Israel captured the Sinai Peninsula from Egypt, the Yehudah and Shomron from Jordan and the Golan Heights from Syria. Israel tripled its pre-war area.</a:t>
            </a:r>
            <a:br>
              <a:rPr lang="he-IL" sz="1600" dirty="0">
                <a:latin typeface="Times New Roman"/>
                <a:cs typeface="Times New Roman"/>
              </a:rPr>
            </a:br>
            <a:r>
              <a:rPr lang="he-IL" sz="1600" dirty="0">
                <a:latin typeface="Times New Roman"/>
                <a:cs typeface="Times New Roman"/>
              </a:rPr>
              <a:t> </a:t>
            </a:r>
            <a:r>
              <a:rPr lang="en-US" sz="1600" dirty="0">
                <a:latin typeface="Times New Roman"/>
                <a:cs typeface="Times New Roman"/>
              </a:rPr>
              <a:t>After the Six Day War, Gamal Abdel Nasser, the president of Egypt declared:</a:t>
            </a:r>
            <a:endParaRPr lang="he-IL" sz="1600" dirty="0">
              <a:latin typeface="Times New Roman"/>
              <a:cs typeface="Times New Roman"/>
            </a:endParaRPr>
          </a:p>
          <a:p>
            <a:pPr algn="ctr" rtl="0">
              <a:lnSpc>
                <a:spcPct val="110000"/>
              </a:lnSpc>
            </a:pPr>
            <a:br>
              <a:rPr lang="he-IL" sz="500" dirty="0">
                <a:latin typeface="Times New Roman"/>
                <a:cs typeface="Times New Roman"/>
              </a:rPr>
            </a:br>
            <a:r>
              <a:rPr lang="en-US" b="1" i="0" dirty="0">
                <a:effectLst/>
                <a:latin typeface="Times New Roman"/>
                <a:cs typeface="Times New Roman"/>
              </a:rPr>
              <a:t>“I can’t conquer the Sinai, but I can exhaust Israel.”</a:t>
            </a:r>
            <a:endParaRPr lang="he-IL" dirty="0">
              <a:latin typeface="Times New Roman"/>
              <a:cs typeface="Times New Roman"/>
            </a:endParaRPr>
          </a:p>
          <a:p>
            <a:pPr algn="ctr">
              <a:lnSpc>
                <a:spcPct val="90000"/>
              </a:lnSpc>
              <a:spcAft>
                <a:spcPts val="600"/>
              </a:spcAft>
            </a:pPr>
            <a:endParaRPr lang="he-IL" sz="600" dirty="0">
              <a:latin typeface="Times New Roman"/>
              <a:cs typeface="Times New Roman"/>
            </a:endParaRPr>
          </a:p>
          <a:p>
            <a:pPr algn="ctr" rtl="0">
              <a:lnSpc>
                <a:spcPct val="90000"/>
              </a:lnSpc>
              <a:spcAft>
                <a:spcPts val="600"/>
              </a:spcAft>
            </a:pPr>
            <a:r>
              <a:rPr lang="en-US" sz="1600" dirty="0">
                <a:latin typeface="Times New Roman"/>
                <a:cs typeface="Times New Roman"/>
              </a:rPr>
              <a:t>He therefore initiated immediately after the Six Day war a war of attrition that lasted three years along the Egyptian, Syrian, and Jordanian fronts. The main battle area was the Suez Canal region. The Egyptians shelled the Israel positions and launched cross-canal commando raids.</a:t>
            </a:r>
          </a:p>
          <a:p>
            <a:pPr algn="ctr" rtl="0">
              <a:lnSpc>
                <a:spcPct val="90000"/>
              </a:lnSpc>
              <a:spcAft>
                <a:spcPts val="600"/>
              </a:spcAft>
            </a:pPr>
            <a:r>
              <a:rPr lang="en-US" sz="1600" b="0" i="0" dirty="0">
                <a:effectLst/>
                <a:latin typeface="Times New Roman"/>
                <a:cs typeface="Times New Roman"/>
              </a:rPr>
              <a:t>A large quantity of arms was given to Egypt by the Soviet Union including advanced SAM anti-aircraft missile batteries and SAGAR anti-tank missiles.</a:t>
            </a:r>
            <a:endParaRPr lang="he-IL" sz="1600" b="0" i="0" dirty="0">
              <a:effectLst/>
              <a:latin typeface="Times New Roman"/>
              <a:cs typeface="Times New Roman"/>
            </a:endParaRPr>
          </a:p>
          <a:p>
            <a:pPr algn="ctr" rtl="0">
              <a:lnSpc>
                <a:spcPct val="90000"/>
              </a:lnSpc>
              <a:spcAft>
                <a:spcPts val="600"/>
              </a:spcAft>
            </a:pPr>
            <a:br>
              <a:rPr lang="he-IL" sz="1600" dirty="0">
                <a:latin typeface="Times New Roman"/>
                <a:cs typeface="Times New Roman"/>
              </a:rPr>
            </a:br>
            <a:r>
              <a:rPr lang="en-US" sz="1600" dirty="0">
                <a:latin typeface="Times New Roman"/>
                <a:cs typeface="Times New Roman"/>
              </a:rPr>
              <a:t>In this war Israel had air superiority while Egypt had the advantage in weaponry that she received from the Soviet Union</a:t>
            </a:r>
            <a:endParaRPr lang="he-IL" sz="1600" dirty="0">
              <a:latin typeface="Times New Roman"/>
              <a:cs typeface="Times New Roman"/>
            </a:endParaRPr>
          </a:p>
          <a:p>
            <a:pPr algn="ctr" rtl="0">
              <a:lnSpc>
                <a:spcPct val="90000"/>
              </a:lnSpc>
              <a:spcAft>
                <a:spcPts val="600"/>
              </a:spcAft>
            </a:pPr>
            <a:r>
              <a:rPr lang="en-US" sz="1600" dirty="0">
                <a:latin typeface="Times New Roman"/>
                <a:cs typeface="Times New Roman"/>
              </a:rPr>
              <a:t>There were many casualties on both side sin this war</a:t>
            </a:r>
            <a:endParaRPr lang="he-IL" sz="1600" dirty="0">
              <a:latin typeface="Times New Roman"/>
              <a:cs typeface="Times New Roman"/>
            </a:endParaRPr>
          </a:p>
          <a:p>
            <a:pPr algn="ctr" rtl="0">
              <a:lnSpc>
                <a:spcPct val="90000"/>
              </a:lnSpc>
              <a:spcAft>
                <a:spcPts val="600"/>
              </a:spcAft>
            </a:pPr>
            <a:r>
              <a:rPr lang="en-US" sz="1600" dirty="0">
                <a:latin typeface="Times New Roman"/>
                <a:cs typeface="Times New Roman"/>
              </a:rPr>
              <a:t>The cease fire went into effect on August 7, 1970</a:t>
            </a:r>
            <a:endParaRPr lang="he-IL" sz="1600" dirty="0">
              <a:latin typeface="Times New Roman"/>
              <a:cs typeface="Times New Roman"/>
            </a:endParaRPr>
          </a:p>
        </p:txBody>
      </p:sp>
    </p:spTree>
    <p:extLst>
      <p:ext uri="{BB962C8B-B14F-4D97-AF65-F5344CB8AC3E}">
        <p14:creationId xmlns:p14="http://schemas.microsoft.com/office/powerpoint/2010/main" val="2830709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364;p68">
            <a:extLst>
              <a:ext uri="{FF2B5EF4-FFF2-40B4-BE49-F238E27FC236}">
                <a16:creationId xmlns:a16="http://schemas.microsoft.com/office/drawing/2014/main" id="{A44BC0F5-0F07-620B-EDF0-E5841F9F38FD}"/>
              </a:ext>
            </a:extLst>
          </p:cNvPr>
          <p:cNvPicPr preferRelativeResize="0"/>
          <p:nvPr/>
        </p:nvPicPr>
        <p:blipFill rotWithShape="1">
          <a:blip r:embed="rId2"/>
          <a:srcRect t="31540" r="-2" b="905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4" name="Google Shape;356;p67">
            <a:extLst>
              <a:ext uri="{FF2B5EF4-FFF2-40B4-BE49-F238E27FC236}">
                <a16:creationId xmlns:a16="http://schemas.microsoft.com/office/drawing/2014/main" id="{BD2E17FF-C82C-47BC-894E-D561F9EB1DFC}"/>
              </a:ext>
            </a:extLst>
          </p:cNvPr>
          <p:cNvPicPr preferRelativeResize="0"/>
          <p:nvPr/>
        </p:nvPicPr>
        <p:blipFill rotWithShape="1">
          <a:blip r:embed="rId3"/>
          <a:srcRect t="25362" r="-2" b="67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13" name="Freeform: Shape 1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כותרת 1">
            <a:extLst>
              <a:ext uri="{FF2B5EF4-FFF2-40B4-BE49-F238E27FC236}">
                <a16:creationId xmlns:a16="http://schemas.microsoft.com/office/drawing/2014/main" id="{7F9F1927-7A4E-A03B-F74E-C6894681C960}"/>
              </a:ext>
            </a:extLst>
          </p:cNvPr>
          <p:cNvSpPr>
            <a:spLocks noGrp="1"/>
          </p:cNvSpPr>
          <p:nvPr>
            <p:ph type="title"/>
          </p:nvPr>
        </p:nvSpPr>
        <p:spPr>
          <a:xfrm>
            <a:off x="448056" y="797543"/>
            <a:ext cx="4832802" cy="1243584"/>
          </a:xfrm>
        </p:spPr>
        <p:txBody>
          <a:bodyPr vert="horz" lIns="91440" tIns="45720" rIns="91440" bIns="45720" rtlCol="0" anchor="ctr">
            <a:normAutofit/>
          </a:bodyPr>
          <a:lstStyle/>
          <a:p>
            <a:pPr algn="l" rtl="0"/>
            <a:r>
              <a:rPr lang="en-US" sz="3400" b="1" dirty="0">
                <a:latin typeface="Times New Roman"/>
                <a:cs typeface="Times New Roman"/>
              </a:rPr>
              <a:t>Assumptions after the war of Attrition </a:t>
            </a:r>
            <a:endParaRPr lang="he-IL" sz="3400" b="1" kern="1200" dirty="0">
              <a:latin typeface="Times New Roman"/>
              <a:cs typeface="Times New Roman"/>
            </a:endParaRPr>
          </a:p>
        </p:txBody>
      </p:sp>
      <p:sp>
        <p:nvSpPr>
          <p:cNvPr id="17" name="Rectangle 1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תיבת טקסט 2">
            <a:extLst>
              <a:ext uri="{FF2B5EF4-FFF2-40B4-BE49-F238E27FC236}">
                <a16:creationId xmlns:a16="http://schemas.microsoft.com/office/drawing/2014/main" id="{B3459A4B-F216-1A06-B736-CF3BCD8BDCC1}"/>
              </a:ext>
            </a:extLst>
          </p:cNvPr>
          <p:cNvSpPr txBox="1"/>
          <p:nvPr/>
        </p:nvSpPr>
        <p:spPr>
          <a:xfrm>
            <a:off x="448056" y="2498017"/>
            <a:ext cx="4832803" cy="3678945"/>
          </a:xfrm>
          <a:prstGeom prst="rect">
            <a:avLst/>
          </a:prstGeom>
        </p:spPr>
        <p:txBody>
          <a:bodyPr vert="horz" lIns="91440" tIns="45720" rIns="91440" bIns="45720" rtlCol="0">
            <a:normAutofit/>
          </a:bodyPr>
          <a:lstStyle/>
          <a:p>
            <a:pPr lvl="0" algn="ctr" rtl="0">
              <a:lnSpc>
                <a:spcPct val="90000"/>
              </a:lnSpc>
              <a:spcAft>
                <a:spcPts val="800"/>
              </a:spcAft>
            </a:pPr>
            <a:r>
              <a:rPr lang="en-US" sz="2400" dirty="0">
                <a:effectLst/>
                <a:latin typeface="Times New Roman"/>
                <a:cs typeface="Times New Roman"/>
              </a:rPr>
              <a:t>Israel failed to prepare properly to defend against the SAM and SAGAR missiles</a:t>
            </a:r>
          </a:p>
          <a:p>
            <a:pPr lvl="0" algn="ctr" rtl="0">
              <a:lnSpc>
                <a:spcPct val="90000"/>
              </a:lnSpc>
              <a:spcAft>
                <a:spcPts val="800"/>
              </a:spcAft>
            </a:pPr>
            <a:endParaRPr lang="en-US" sz="2400" dirty="0">
              <a:latin typeface="Times New Roman"/>
              <a:cs typeface="Times New Roman"/>
            </a:endParaRPr>
          </a:p>
          <a:p>
            <a:pPr lvl="0" algn="ctr" rtl="0">
              <a:lnSpc>
                <a:spcPct val="90000"/>
              </a:lnSpc>
              <a:spcAft>
                <a:spcPts val="800"/>
              </a:spcAft>
            </a:pPr>
            <a:endParaRPr lang="he-IL" sz="2400" dirty="0">
              <a:latin typeface="Times New Roman"/>
              <a:cs typeface="Times New Roman"/>
            </a:endParaRPr>
          </a:p>
          <a:p>
            <a:pPr lvl="0" algn="ctr" rtl="0">
              <a:lnSpc>
                <a:spcPct val="90000"/>
              </a:lnSpc>
              <a:spcAft>
                <a:spcPts val="800"/>
              </a:spcAft>
            </a:pPr>
            <a:r>
              <a:rPr lang="en-US" sz="2400" b="0" i="0" dirty="0">
                <a:solidFill>
                  <a:srgbClr val="000000"/>
                </a:solidFill>
                <a:effectLst/>
                <a:latin typeface="Times New Roman"/>
                <a:cs typeface="Times New Roman"/>
              </a:rPr>
              <a:t>Despite suffering many casualties Israel failed to identify changes in the Egyptian battle doctrine and force development</a:t>
            </a:r>
            <a:endParaRPr lang="he-IL" sz="2400" dirty="0">
              <a:effectLst/>
              <a:latin typeface="Times New Roman"/>
              <a:cs typeface="Times New Roman"/>
            </a:endParaRPr>
          </a:p>
        </p:txBody>
      </p:sp>
    </p:spTree>
    <p:extLst>
      <p:ext uri="{BB962C8B-B14F-4D97-AF65-F5344CB8AC3E}">
        <p14:creationId xmlns:p14="http://schemas.microsoft.com/office/powerpoint/2010/main" val="4077753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7396BFBE-23BF-4F28-FB26-2F0347147D8A}"/>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4">
            <a:extLst>
              <a:ext uri="{FF2B5EF4-FFF2-40B4-BE49-F238E27FC236}">
                <a16:creationId xmlns:a16="http://schemas.microsoft.com/office/drawing/2014/main" id="{9C69D288-C998-7773-C35B-DFF0AABF1A68}"/>
              </a:ext>
            </a:extLst>
          </p:cNvPr>
          <p:cNvSpPr/>
          <p:nvPr/>
        </p:nvSpPr>
        <p:spPr>
          <a:xfrm>
            <a:off x="235974" y="226142"/>
            <a:ext cx="11779045" cy="64401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DB0C90D4-F7DF-6F31-893F-6DC452B5E43C}"/>
              </a:ext>
            </a:extLst>
          </p:cNvPr>
          <p:cNvSpPr/>
          <p:nvPr/>
        </p:nvSpPr>
        <p:spPr>
          <a:xfrm>
            <a:off x="412955" y="437535"/>
            <a:ext cx="11395587" cy="59829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FEF934AB-B7EB-C54D-7D7F-4C82AB3188A5}"/>
              </a:ext>
            </a:extLst>
          </p:cNvPr>
          <p:cNvSpPr>
            <a:spLocks noGrp="1"/>
          </p:cNvSpPr>
          <p:nvPr>
            <p:ph type="title"/>
          </p:nvPr>
        </p:nvSpPr>
        <p:spPr/>
        <p:txBody>
          <a:bodyPr/>
          <a:lstStyle/>
          <a:p>
            <a:pPr algn="l" rtl="0"/>
            <a:r>
              <a:rPr lang="en-US" dirty="0">
                <a:latin typeface="Times New Roman"/>
                <a:cs typeface="Times New Roman"/>
              </a:rPr>
              <a:t>Conclusions</a:t>
            </a:r>
            <a:r>
              <a:rPr lang="he-IL" dirty="0">
                <a:latin typeface="Times New Roman"/>
                <a:cs typeface="Times New Roman"/>
              </a:rPr>
              <a:t> :</a:t>
            </a:r>
          </a:p>
        </p:txBody>
      </p:sp>
      <p:sp>
        <p:nvSpPr>
          <p:cNvPr id="3" name="תיבת טקסט 2">
            <a:extLst>
              <a:ext uri="{FF2B5EF4-FFF2-40B4-BE49-F238E27FC236}">
                <a16:creationId xmlns:a16="http://schemas.microsoft.com/office/drawing/2014/main" id="{55AA6EE2-5ADE-D843-CBDB-837DAA4FD106}"/>
              </a:ext>
            </a:extLst>
          </p:cNvPr>
          <p:cNvSpPr txBox="1"/>
          <p:nvPr/>
        </p:nvSpPr>
        <p:spPr>
          <a:xfrm>
            <a:off x="838200" y="1859340"/>
            <a:ext cx="10515600" cy="4401205"/>
          </a:xfrm>
          <a:prstGeom prst="rect">
            <a:avLst/>
          </a:prstGeom>
          <a:noFill/>
        </p:spPr>
        <p:txBody>
          <a:bodyPr wrap="square" rtlCol="1">
            <a:spAutoFit/>
          </a:bodyPr>
          <a:lstStyle/>
          <a:p>
            <a:pPr marL="342900" indent="-342900" algn="l" rtl="0">
              <a:spcBef>
                <a:spcPts val="600"/>
              </a:spcBef>
              <a:spcAft>
                <a:spcPts val="600"/>
              </a:spcAft>
              <a:buFont typeface="Wingdings" panose="05000000000000000000" pitchFamily="2" charset="2"/>
              <a:buChar char="q"/>
            </a:pPr>
            <a:r>
              <a:rPr lang="en-US" sz="2400" dirty="0">
                <a:latin typeface="Times New Roman"/>
                <a:cs typeface="Times New Roman"/>
              </a:rPr>
              <a:t>Israel was not properly prepared for the war. She therefore suffered a high amount of wounded and killed soldiers</a:t>
            </a:r>
            <a:r>
              <a:rPr lang="he-IL" sz="2400" dirty="0">
                <a:latin typeface="Times New Roman"/>
                <a:cs typeface="Times New Roman"/>
              </a:rPr>
              <a:t>.</a:t>
            </a:r>
          </a:p>
          <a:p>
            <a:pPr marL="342900" indent="-342900" algn="l" rtl="0">
              <a:spcBef>
                <a:spcPts val="600"/>
              </a:spcBef>
              <a:spcAft>
                <a:spcPts val="600"/>
              </a:spcAft>
              <a:buFont typeface="Wingdings" panose="05000000000000000000" pitchFamily="2" charset="2"/>
              <a:buChar char="q"/>
            </a:pPr>
            <a:r>
              <a:rPr lang="en-US" sz="2400" dirty="0">
                <a:latin typeface="Times New Roman"/>
                <a:cs typeface="Times New Roman"/>
              </a:rPr>
              <a:t>People, and especially leaders, must learn lessons after victories and not only after defeats.</a:t>
            </a:r>
            <a:r>
              <a:rPr lang="he-IL" sz="2400" dirty="0">
                <a:latin typeface="Times New Roman"/>
                <a:cs typeface="Times New Roman"/>
              </a:rPr>
              <a:t> </a:t>
            </a:r>
          </a:p>
          <a:p>
            <a:pPr marL="342900" indent="-342900" algn="l" rtl="0">
              <a:spcBef>
                <a:spcPts val="600"/>
              </a:spcBef>
              <a:spcAft>
                <a:spcPts val="600"/>
              </a:spcAft>
              <a:buFont typeface="Wingdings" panose="05000000000000000000" pitchFamily="2" charset="2"/>
              <a:buChar char="q"/>
            </a:pPr>
            <a:r>
              <a:rPr lang="en-US" sz="2400" dirty="0">
                <a:latin typeface="Times New Roman"/>
                <a:cs typeface="Times New Roman"/>
              </a:rPr>
              <a:t>We cannot be blinded by victory. Hubris can lead to disaster. Humility saves lives. </a:t>
            </a:r>
            <a:endParaRPr lang="he-IL" sz="2400" dirty="0">
              <a:latin typeface="Times New Roman"/>
              <a:cs typeface="Times New Roman"/>
            </a:endParaRPr>
          </a:p>
          <a:p>
            <a:pPr marL="342900" indent="-342900" algn="l" rtl="0">
              <a:spcBef>
                <a:spcPts val="600"/>
              </a:spcBef>
              <a:spcAft>
                <a:spcPts val="600"/>
              </a:spcAft>
              <a:buFont typeface="Wingdings" panose="05000000000000000000" pitchFamily="2" charset="2"/>
              <a:buChar char="q"/>
            </a:pPr>
            <a:r>
              <a:rPr lang="en-US" sz="2400" dirty="0">
                <a:latin typeface="Times New Roman"/>
                <a:cs typeface="Times New Roman"/>
              </a:rPr>
              <a:t>Never denigrate an opponent. Remember that an opponent also learns from failures and is constantly improving.</a:t>
            </a:r>
            <a:endParaRPr lang="he-IL" sz="2400" dirty="0">
              <a:latin typeface="Times New Roman"/>
              <a:cs typeface="Times New Roman"/>
            </a:endParaRPr>
          </a:p>
          <a:p>
            <a:pPr marL="342900" indent="-342900" algn="l" rtl="0">
              <a:spcBef>
                <a:spcPts val="600"/>
              </a:spcBef>
              <a:spcAft>
                <a:spcPts val="600"/>
              </a:spcAft>
              <a:buFont typeface="Wingdings" panose="05000000000000000000" pitchFamily="2" charset="2"/>
              <a:buChar char="q"/>
            </a:pPr>
            <a:r>
              <a:rPr lang="en-US" sz="2400" dirty="0">
                <a:latin typeface="Times New Roman"/>
                <a:cs typeface="Times New Roman"/>
              </a:rPr>
              <a:t>One must always be up to date with developing technologies and be prepared to deal with new technologies that the enemy might procure.</a:t>
            </a:r>
            <a:endParaRPr lang="he-IL" sz="2400" dirty="0">
              <a:latin typeface="Times New Roman"/>
              <a:cs typeface="Times New Roman"/>
            </a:endParaRPr>
          </a:p>
        </p:txBody>
      </p:sp>
    </p:spTree>
    <p:extLst>
      <p:ext uri="{BB962C8B-B14F-4D97-AF65-F5344CB8AC3E}">
        <p14:creationId xmlns:p14="http://schemas.microsoft.com/office/powerpoint/2010/main" val="2228405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כותרת 4">
            <a:extLst>
              <a:ext uri="{FF2B5EF4-FFF2-40B4-BE49-F238E27FC236}">
                <a16:creationId xmlns:a16="http://schemas.microsoft.com/office/drawing/2014/main" id="{DE992EE6-C59A-328F-DA7E-1EFE87B9B926}"/>
              </a:ext>
            </a:extLst>
          </p:cNvPr>
          <p:cNvSpPr txBox="1">
            <a:spLocks noGrp="1"/>
          </p:cNvSpPr>
          <p:nvPr>
            <p:ph type="title"/>
          </p:nvPr>
        </p:nvSpPr>
        <p:spPr>
          <a:xfrm>
            <a:off x="614873" y="770165"/>
            <a:ext cx="11256701" cy="535531"/>
          </a:xfrm>
          <a:prstGeom prst="rect">
            <a:avLst/>
          </a:prstGeom>
          <a:noFill/>
        </p:spPr>
        <p:txBody>
          <a:bodyPr wrap="square" rtlCol="1">
            <a:spAutoFit/>
          </a:bodyPr>
          <a:lstStyle/>
          <a:p>
            <a:pPr algn="ctr" rtl="0"/>
            <a:r>
              <a:rPr lang="en-US" sz="3200" b="1" dirty="0">
                <a:solidFill>
                  <a:srgbClr val="4D5156"/>
                </a:solidFill>
                <a:latin typeface="arial"/>
                <a:cs typeface="Times New Roman"/>
              </a:rPr>
              <a:t>The Yom Kippur War - </a:t>
            </a:r>
            <a:r>
              <a:rPr lang="en-US" sz="3200" b="1" dirty="0" err="1">
                <a:solidFill>
                  <a:srgbClr val="4D5156"/>
                </a:solidFill>
                <a:latin typeface="arial"/>
                <a:cs typeface="Times New Roman"/>
              </a:rPr>
              <a:t>Tishrei</a:t>
            </a:r>
            <a:r>
              <a:rPr lang="en-US" sz="3200" b="1" dirty="0">
                <a:solidFill>
                  <a:srgbClr val="4D5156"/>
                </a:solidFill>
                <a:latin typeface="arial"/>
                <a:cs typeface="Times New Roman"/>
              </a:rPr>
              <a:t> 10 - 5734; October 6, 1973</a:t>
            </a:r>
            <a:endParaRPr lang="he-IL" sz="3200" dirty="0"/>
          </a:p>
        </p:txBody>
      </p:sp>
      <p:sp>
        <p:nvSpPr>
          <p:cNvPr id="6" name="תיבת טקסט 5">
            <a:extLst>
              <a:ext uri="{FF2B5EF4-FFF2-40B4-BE49-F238E27FC236}">
                <a16:creationId xmlns:a16="http://schemas.microsoft.com/office/drawing/2014/main" id="{F8F49C7D-E1B7-CF31-1A4D-F93C57EAF564}"/>
              </a:ext>
            </a:extLst>
          </p:cNvPr>
          <p:cNvSpPr txBox="1"/>
          <p:nvPr/>
        </p:nvSpPr>
        <p:spPr>
          <a:xfrm>
            <a:off x="6949553" y="1800957"/>
            <a:ext cx="4367992" cy="4154984"/>
          </a:xfrm>
          <a:prstGeom prst="rect">
            <a:avLst/>
          </a:prstGeom>
          <a:noFill/>
        </p:spPr>
        <p:txBody>
          <a:bodyPr wrap="square" rtlCol="1">
            <a:spAutoFit/>
          </a:bodyPr>
          <a:lstStyle/>
          <a:p>
            <a:pPr algn="l"/>
            <a:r>
              <a:rPr lang="en-US" sz="2400" b="1" i="0" dirty="0">
                <a:solidFill>
                  <a:srgbClr val="4D5156"/>
                </a:solidFill>
                <a:effectLst/>
                <a:latin typeface="Times New Roman"/>
                <a:cs typeface="Times New Roman"/>
              </a:rPr>
              <a:t>The Yom Kippur War broke out fifty years ago on Yom Kippur 5734, October 6, 1973. In a joint effort led by Egypt and Syria a coalition of Arab armies, including Jordan and Iraq,  attacked Israel. The war took place primarily in the Sinai and the Golan Heights and lasted until October 24, 1973 when the cease fire took effect.</a:t>
            </a:r>
            <a:endParaRPr lang="he-IL" sz="2400" b="1" dirty="0">
              <a:latin typeface="Times New Roman"/>
              <a:cs typeface="Times New Roman"/>
            </a:endParaRPr>
          </a:p>
        </p:txBody>
      </p:sp>
      <p:grpSp>
        <p:nvGrpSpPr>
          <p:cNvPr id="7" name="קבוצה 6">
            <a:extLst>
              <a:ext uri="{FF2B5EF4-FFF2-40B4-BE49-F238E27FC236}">
                <a16:creationId xmlns:a16="http://schemas.microsoft.com/office/drawing/2014/main" id="{0564836E-B48A-2586-37B2-0CEDB345C963}"/>
              </a:ext>
            </a:extLst>
          </p:cNvPr>
          <p:cNvGrpSpPr/>
          <p:nvPr/>
        </p:nvGrpSpPr>
        <p:grpSpPr>
          <a:xfrm>
            <a:off x="1518824" y="1848384"/>
            <a:ext cx="5105051" cy="4572000"/>
            <a:chOff x="951978" y="1268261"/>
            <a:chExt cx="5105051" cy="4572000"/>
          </a:xfrm>
        </p:grpSpPr>
        <p:pic>
          <p:nvPicPr>
            <p:cNvPr id="8" name="Picture 2">
              <a:extLst>
                <a:ext uri="{FF2B5EF4-FFF2-40B4-BE49-F238E27FC236}">
                  <a16:creationId xmlns:a16="http://schemas.microsoft.com/office/drawing/2014/main" id="{46100DE1-BCF7-196E-4BC2-772DDCF28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78" y="1268261"/>
              <a:ext cx="3048000" cy="4572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מחבר חץ ישר 8">
              <a:extLst>
                <a:ext uri="{FF2B5EF4-FFF2-40B4-BE49-F238E27FC236}">
                  <a16:creationId xmlns:a16="http://schemas.microsoft.com/office/drawing/2014/main" id="{C296EB4C-1003-B7D8-47F5-0A79B61F9381}"/>
                </a:ext>
              </a:extLst>
            </p:cNvPr>
            <p:cNvCxnSpPr/>
            <p:nvPr/>
          </p:nvCxnSpPr>
          <p:spPr>
            <a:xfrm flipH="1">
              <a:off x="2304789" y="4359058"/>
              <a:ext cx="2392471" cy="2379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מחבר חץ ישר 9">
              <a:extLst>
                <a:ext uri="{FF2B5EF4-FFF2-40B4-BE49-F238E27FC236}">
                  <a16:creationId xmlns:a16="http://schemas.microsoft.com/office/drawing/2014/main" id="{A42FD0E8-1ABC-CA0B-080D-E5A1471FB5EC}"/>
                </a:ext>
              </a:extLst>
            </p:cNvPr>
            <p:cNvCxnSpPr>
              <a:cxnSpLocks/>
            </p:cNvCxnSpPr>
            <p:nvPr/>
          </p:nvCxnSpPr>
          <p:spPr>
            <a:xfrm flipH="1" flipV="1">
              <a:off x="3379939" y="1635159"/>
              <a:ext cx="1755732" cy="11518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תיבת טקסט 10">
              <a:extLst>
                <a:ext uri="{FF2B5EF4-FFF2-40B4-BE49-F238E27FC236}">
                  <a16:creationId xmlns:a16="http://schemas.microsoft.com/office/drawing/2014/main" id="{E5C7B3F9-53C7-8AE3-18DE-00DEC3A1B05C}"/>
                </a:ext>
              </a:extLst>
            </p:cNvPr>
            <p:cNvSpPr txBox="1"/>
            <p:nvPr/>
          </p:nvSpPr>
          <p:spPr>
            <a:xfrm>
              <a:off x="4526767" y="2746517"/>
              <a:ext cx="1530262" cy="369332"/>
            </a:xfrm>
            <a:prstGeom prst="rect">
              <a:avLst/>
            </a:prstGeom>
            <a:noFill/>
          </p:spPr>
          <p:txBody>
            <a:bodyPr wrap="square" rtlCol="1">
              <a:spAutoFit/>
            </a:bodyPr>
            <a:lstStyle/>
            <a:p>
              <a:pPr algn="l" rtl="0"/>
              <a:r>
                <a:rPr lang="en-US" dirty="0">
                  <a:latin typeface="Times New Roman"/>
                  <a:cs typeface="Times New Roman"/>
                </a:rPr>
                <a:t>Golan Heights</a:t>
              </a:r>
              <a:endParaRPr lang="he-IL" dirty="0">
                <a:latin typeface="Times New Roman"/>
                <a:cs typeface="Times New Roman"/>
              </a:endParaRPr>
            </a:p>
          </p:txBody>
        </p:sp>
        <p:sp>
          <p:nvSpPr>
            <p:cNvPr id="12" name="תיבת טקסט 11">
              <a:extLst>
                <a:ext uri="{FF2B5EF4-FFF2-40B4-BE49-F238E27FC236}">
                  <a16:creationId xmlns:a16="http://schemas.microsoft.com/office/drawing/2014/main" id="{D0C9EC87-8612-A14D-070B-5D43871453EC}"/>
                </a:ext>
              </a:extLst>
            </p:cNvPr>
            <p:cNvSpPr txBox="1"/>
            <p:nvPr/>
          </p:nvSpPr>
          <p:spPr>
            <a:xfrm>
              <a:off x="4716050" y="4121497"/>
              <a:ext cx="1139868" cy="369332"/>
            </a:xfrm>
            <a:prstGeom prst="rect">
              <a:avLst/>
            </a:prstGeom>
            <a:noFill/>
          </p:spPr>
          <p:txBody>
            <a:bodyPr wrap="square" rtlCol="1">
              <a:spAutoFit/>
            </a:bodyPr>
            <a:lstStyle/>
            <a:p>
              <a:pPr algn="ctr" rtl="0"/>
              <a:r>
                <a:rPr lang="en-US" dirty="0">
                  <a:latin typeface="Times New Roman"/>
                  <a:cs typeface="Times New Roman"/>
                </a:rPr>
                <a:t>Sinai</a:t>
              </a:r>
              <a:endParaRPr lang="he-IL" dirty="0">
                <a:latin typeface="Times New Roman"/>
                <a:cs typeface="Times New Roman"/>
              </a:endParaRPr>
            </a:p>
          </p:txBody>
        </p:sp>
      </p:grpSp>
    </p:spTree>
    <p:extLst>
      <p:ext uri="{BB962C8B-B14F-4D97-AF65-F5344CB8AC3E}">
        <p14:creationId xmlns:p14="http://schemas.microsoft.com/office/powerpoint/2010/main" val="2879093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כותרת 4">
            <a:extLst>
              <a:ext uri="{FF2B5EF4-FFF2-40B4-BE49-F238E27FC236}">
                <a16:creationId xmlns:a16="http://schemas.microsoft.com/office/drawing/2014/main" id="{DE992EE6-C59A-328F-DA7E-1EFE87B9B926}"/>
              </a:ext>
            </a:extLst>
          </p:cNvPr>
          <p:cNvSpPr txBox="1">
            <a:spLocks noGrp="1"/>
          </p:cNvSpPr>
          <p:nvPr>
            <p:ph type="title"/>
          </p:nvPr>
        </p:nvSpPr>
        <p:spPr>
          <a:xfrm>
            <a:off x="838711" y="351485"/>
            <a:ext cx="10506075" cy="1200329"/>
          </a:xfrm>
          <a:prstGeom prst="rect">
            <a:avLst/>
          </a:prstGeom>
          <a:noFill/>
        </p:spPr>
        <p:txBody>
          <a:bodyPr wrap="square" rtlCol="1">
            <a:spAutoFit/>
          </a:bodyPr>
          <a:lstStyle/>
          <a:p>
            <a:pPr algn="ctr" rtl="0"/>
            <a:r>
              <a:rPr lang="en-US" sz="4000" b="1" dirty="0">
                <a:solidFill>
                  <a:srgbClr val="4D5156"/>
                </a:solidFill>
                <a:latin typeface="arial"/>
                <a:cs typeface="Times New Roman"/>
              </a:rPr>
              <a:t>The Yom Kippur War - </a:t>
            </a:r>
            <a:r>
              <a:rPr lang="en-US" sz="4000" b="1" dirty="0" err="1">
                <a:solidFill>
                  <a:srgbClr val="4D5156"/>
                </a:solidFill>
                <a:latin typeface="arial"/>
                <a:cs typeface="Times New Roman"/>
              </a:rPr>
              <a:t>Tishrei</a:t>
            </a:r>
            <a:r>
              <a:rPr lang="en-US" sz="4000" b="1" dirty="0">
                <a:solidFill>
                  <a:srgbClr val="4D5156"/>
                </a:solidFill>
                <a:latin typeface="arial"/>
                <a:cs typeface="Times New Roman"/>
              </a:rPr>
              <a:t> 10 - 5734; October 6, 1973</a:t>
            </a:r>
            <a:r>
              <a:rPr lang="he-IL" sz="4000" b="1" dirty="0">
                <a:solidFill>
                  <a:srgbClr val="4D5156"/>
                </a:solidFill>
                <a:latin typeface="arial"/>
                <a:cs typeface="Times New Roman"/>
              </a:rPr>
              <a:t> </a:t>
            </a:r>
            <a:r>
              <a:rPr lang="en-US" sz="4000" b="1" dirty="0">
                <a:solidFill>
                  <a:srgbClr val="4D5156"/>
                </a:solidFill>
                <a:latin typeface="arial"/>
                <a:cs typeface="Times New Roman"/>
              </a:rPr>
              <a:t> - War Background</a:t>
            </a:r>
            <a:endParaRPr lang="he-IL" sz="4000" dirty="0"/>
          </a:p>
        </p:txBody>
      </p:sp>
      <p:pic>
        <p:nvPicPr>
          <p:cNvPr id="8" name="Picture 2">
            <a:extLst>
              <a:ext uri="{FF2B5EF4-FFF2-40B4-BE49-F238E27FC236}">
                <a16:creationId xmlns:a16="http://schemas.microsoft.com/office/drawing/2014/main" id="{46100DE1-BCF7-196E-4BC2-772DDCF28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85" y="1909045"/>
            <a:ext cx="304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9C8E62B4-330B-2550-3865-634F244448BD}"/>
              </a:ext>
            </a:extLst>
          </p:cNvPr>
          <p:cNvSpPr txBox="1"/>
          <p:nvPr/>
        </p:nvSpPr>
        <p:spPr>
          <a:xfrm>
            <a:off x="4234800" y="1699088"/>
            <a:ext cx="7515615" cy="4585871"/>
          </a:xfrm>
          <a:prstGeom prst="rect">
            <a:avLst/>
          </a:prstGeom>
          <a:noFill/>
        </p:spPr>
        <p:txBody>
          <a:bodyPr wrap="square" lIns="91440" tIns="45720" rIns="91440" bIns="45720" rtlCol="1" anchor="t">
            <a:spAutoFit/>
          </a:bodyPr>
          <a:lstStyle/>
          <a:p>
            <a:pPr algn="l" rtl="0"/>
            <a:r>
              <a:rPr lang="en-US" sz="3200" b="1" dirty="0">
                <a:solidFill>
                  <a:srgbClr val="4D5156"/>
                </a:solidFill>
                <a:latin typeface="Times New Roman"/>
                <a:cs typeface="Times New Roman"/>
              </a:rPr>
              <a:t>Background: The Two Prior Wars</a:t>
            </a:r>
            <a:endParaRPr lang="he-IL" sz="3200" b="1" dirty="0">
              <a:solidFill>
                <a:srgbClr val="4D5156"/>
              </a:solidFill>
              <a:latin typeface="Times New Roman"/>
              <a:cs typeface="Times New Roman"/>
            </a:endParaRPr>
          </a:p>
          <a:p>
            <a:pPr marL="457200" indent="-457200" algn="l" rtl="0">
              <a:buFont typeface="+mj-lt"/>
              <a:buAutoNum type="alphaLcParenR"/>
            </a:pPr>
            <a:r>
              <a:rPr lang="en-US" sz="2000" b="1" dirty="0">
                <a:solidFill>
                  <a:srgbClr val="4D5156"/>
                </a:solidFill>
                <a:latin typeface="Times New Roman"/>
                <a:cs typeface="Times New Roman"/>
              </a:rPr>
              <a:t>The Six Day War: </a:t>
            </a:r>
            <a:r>
              <a:rPr lang="en-US" sz="2000" dirty="0">
                <a:solidFill>
                  <a:srgbClr val="4D5156"/>
                </a:solidFill>
                <a:latin typeface="Times New Roman"/>
                <a:cs typeface="Times New Roman"/>
              </a:rPr>
              <a:t>June 5-10, 1967. </a:t>
            </a:r>
            <a:br>
              <a:rPr lang="en-US" sz="2000" dirty="0">
                <a:solidFill>
                  <a:srgbClr val="4D5156"/>
                </a:solidFill>
                <a:latin typeface="Times New Roman"/>
                <a:cs typeface="Times New Roman"/>
              </a:rPr>
            </a:br>
            <a:r>
              <a:rPr lang="en-US" sz="2000" dirty="0">
                <a:solidFill>
                  <a:srgbClr val="4D5156"/>
                </a:solidFill>
                <a:latin typeface="Times New Roman"/>
                <a:cs typeface="Times New Roman"/>
              </a:rPr>
              <a:t>This war was between Israel and Egypt, Syria and Jordan with some assistance form Iraq, Lebanon, and Saudi Arabia. The war concluded with a very clear Israeli victory in which Israel captured vast areas of the Sinai, the Gaza Strip, The Golan Heights, the Yehudah and Shomron, and East Jerusalem. Israel tripled its pre-war size.</a:t>
            </a:r>
          </a:p>
          <a:p>
            <a:pPr marL="457200" indent="-457200" algn="l" rtl="0">
              <a:buFont typeface="+mj-lt"/>
              <a:buAutoNum type="alphaLcParenR"/>
            </a:pPr>
            <a:r>
              <a:rPr lang="en-US" sz="2000" b="1" dirty="0">
                <a:solidFill>
                  <a:srgbClr val="4D5156"/>
                </a:solidFill>
                <a:latin typeface="Times New Roman"/>
                <a:cs typeface="Times New Roman"/>
              </a:rPr>
              <a:t>The War of Attrition</a:t>
            </a:r>
            <a:r>
              <a:rPr lang="en-US" sz="2000" dirty="0">
                <a:solidFill>
                  <a:srgbClr val="4D5156"/>
                </a:solidFill>
                <a:latin typeface="Times New Roman"/>
                <a:cs typeface="Times New Roman"/>
              </a:rPr>
              <a:t>: Egypt and Israel - June 11, 1967 - August 7, 1970. </a:t>
            </a:r>
            <a:br>
              <a:rPr lang="en-US" sz="2000" dirty="0">
                <a:solidFill>
                  <a:srgbClr val="4D5156"/>
                </a:solidFill>
                <a:latin typeface="Times New Roman"/>
                <a:cs typeface="Times New Roman"/>
              </a:rPr>
            </a:br>
            <a:r>
              <a:rPr lang="en-US" sz="2000" dirty="0">
                <a:solidFill>
                  <a:srgbClr val="4D5156"/>
                </a:solidFill>
                <a:latin typeface="Times New Roman"/>
                <a:cs typeface="Times New Roman"/>
              </a:rPr>
              <a:t>Egypt wanted to pressure Israel to abandon the areas she captures during the Six Day War, or at least to force Israel to retreat from the Suez Canal to allow for ships to pass through. Concurrent with this war there was also a war of attrition in the Jordan Valley.</a:t>
            </a:r>
            <a:endParaRPr lang="he-IL" sz="3200" b="1" dirty="0">
              <a:latin typeface="Times New Roman"/>
              <a:cs typeface="Times New Roman"/>
            </a:endParaRPr>
          </a:p>
        </p:txBody>
      </p:sp>
    </p:spTree>
    <p:extLst>
      <p:ext uri="{BB962C8B-B14F-4D97-AF65-F5344CB8AC3E}">
        <p14:creationId xmlns:p14="http://schemas.microsoft.com/office/powerpoint/2010/main" val="3370313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כותרת 4">
            <a:extLst>
              <a:ext uri="{FF2B5EF4-FFF2-40B4-BE49-F238E27FC236}">
                <a16:creationId xmlns:a16="http://schemas.microsoft.com/office/drawing/2014/main" id="{DE992EE6-C59A-328F-DA7E-1EFE87B9B926}"/>
              </a:ext>
            </a:extLst>
          </p:cNvPr>
          <p:cNvSpPr txBox="1">
            <a:spLocks noGrp="1"/>
          </p:cNvSpPr>
          <p:nvPr>
            <p:ph type="title"/>
          </p:nvPr>
        </p:nvSpPr>
        <p:spPr>
          <a:xfrm>
            <a:off x="865953" y="478491"/>
            <a:ext cx="10506075" cy="1061829"/>
          </a:xfrm>
          <a:prstGeom prst="rect">
            <a:avLst/>
          </a:prstGeom>
          <a:noFill/>
        </p:spPr>
        <p:txBody>
          <a:bodyPr wrap="square" rtlCol="1">
            <a:spAutoFit/>
          </a:bodyPr>
          <a:lstStyle/>
          <a:p>
            <a:pPr algn="ctr" rtl="0">
              <a:spcBef>
                <a:spcPts val="1200"/>
              </a:spcBef>
              <a:spcAft>
                <a:spcPts val="1200"/>
              </a:spcAft>
            </a:pPr>
            <a:r>
              <a:rPr lang="en-US" sz="2800" b="1" dirty="0">
                <a:latin typeface="arial"/>
                <a:cs typeface="Times New Roman"/>
              </a:rPr>
              <a:t>The Yom Kippur War - </a:t>
            </a:r>
            <a:r>
              <a:rPr lang="en-US" sz="2800" b="1" dirty="0" err="1">
                <a:latin typeface="arial"/>
                <a:cs typeface="Times New Roman"/>
              </a:rPr>
              <a:t>Tishrei</a:t>
            </a:r>
            <a:r>
              <a:rPr lang="en-US" sz="2800" b="1" dirty="0">
                <a:latin typeface="arial"/>
                <a:cs typeface="Times New Roman"/>
              </a:rPr>
              <a:t> 10 - 5734; October 6, 1973</a:t>
            </a:r>
            <a:br>
              <a:rPr lang="en-US" sz="2800" b="1" dirty="0">
                <a:latin typeface="arial"/>
                <a:cs typeface="Times New Roman"/>
              </a:rPr>
            </a:br>
            <a:br>
              <a:rPr lang="en-US" sz="1400" dirty="0">
                <a:latin typeface="arial" panose="020B0604020202020204" pitchFamily="34" charset="0"/>
                <a:cs typeface="Times New Roman"/>
              </a:rPr>
            </a:br>
            <a:r>
              <a:rPr lang="en-US" sz="2800" dirty="0">
                <a:latin typeface="arial"/>
                <a:cs typeface="Times New Roman"/>
              </a:rPr>
              <a:t>Match the number of Israeli soldiers killed wit the war</a:t>
            </a:r>
            <a:endParaRPr lang="he-IL" sz="4000" dirty="0"/>
          </a:p>
        </p:txBody>
      </p:sp>
      <p:sp>
        <p:nvSpPr>
          <p:cNvPr id="3" name="תיבת טקסט 2">
            <a:extLst>
              <a:ext uri="{FF2B5EF4-FFF2-40B4-BE49-F238E27FC236}">
                <a16:creationId xmlns:a16="http://schemas.microsoft.com/office/drawing/2014/main" id="{696B0E2F-F29D-D775-F91D-8AAE08822C43}"/>
              </a:ext>
            </a:extLst>
          </p:cNvPr>
          <p:cNvSpPr txBox="1"/>
          <p:nvPr/>
        </p:nvSpPr>
        <p:spPr>
          <a:xfrm>
            <a:off x="8880953" y="2306046"/>
            <a:ext cx="1868465" cy="4893647"/>
          </a:xfrm>
          <a:prstGeom prst="rect">
            <a:avLst/>
          </a:prstGeom>
          <a:noFill/>
        </p:spPr>
        <p:txBody>
          <a:bodyPr wrap="square" rtlCol="1">
            <a:spAutoFit/>
          </a:bodyPr>
          <a:lstStyle/>
          <a:p>
            <a:pPr algn="l"/>
            <a:r>
              <a:rPr lang="he-IL" sz="2400" b="1" i="0" dirty="0">
                <a:solidFill>
                  <a:srgbClr val="202122"/>
                </a:solidFill>
                <a:effectLst/>
                <a:latin typeface="Times New Roman"/>
                <a:cs typeface="Times New Roman"/>
              </a:rPr>
              <a:t>780</a:t>
            </a:r>
          </a:p>
          <a:p>
            <a:pPr algn="l"/>
            <a:endParaRPr lang="he-IL" sz="2400" b="1" i="0" dirty="0">
              <a:solidFill>
                <a:srgbClr val="202122"/>
              </a:solidFill>
              <a:effectLst/>
              <a:latin typeface="Times New Roman"/>
              <a:cs typeface="Times New Roman"/>
            </a:endParaRPr>
          </a:p>
          <a:p>
            <a:pPr algn="l"/>
            <a:endParaRPr lang="he-IL" sz="2400" b="1" dirty="0">
              <a:solidFill>
                <a:srgbClr val="202122"/>
              </a:solidFill>
              <a:latin typeface="Times New Roman"/>
              <a:cs typeface="Times New Roman"/>
            </a:endParaRPr>
          </a:p>
          <a:p>
            <a:pPr algn="l"/>
            <a:endParaRPr lang="he-IL" sz="2400" b="1" dirty="0">
              <a:solidFill>
                <a:srgbClr val="202122"/>
              </a:solidFill>
              <a:latin typeface="Times New Roman"/>
              <a:cs typeface="Times New Roman"/>
            </a:endParaRPr>
          </a:p>
          <a:p>
            <a:pPr algn="l"/>
            <a:r>
              <a:rPr lang="he-IL" sz="2400" b="1" i="0" dirty="0">
                <a:solidFill>
                  <a:srgbClr val="202122"/>
                </a:solidFill>
                <a:effectLst/>
                <a:latin typeface="Times New Roman"/>
                <a:cs typeface="Times New Roman"/>
              </a:rPr>
              <a:t>968</a:t>
            </a:r>
          </a:p>
          <a:p>
            <a:pPr algn="l"/>
            <a:endParaRPr lang="he-IL" sz="2400" b="1" dirty="0">
              <a:solidFill>
                <a:srgbClr val="202122"/>
              </a:solidFill>
              <a:latin typeface="Times New Roman"/>
              <a:cs typeface="Times New Roman"/>
            </a:endParaRPr>
          </a:p>
          <a:p>
            <a:pPr algn="l"/>
            <a:endParaRPr lang="he-IL" sz="2400" b="1" i="0" dirty="0">
              <a:solidFill>
                <a:srgbClr val="202122"/>
              </a:solidFill>
              <a:effectLst/>
              <a:latin typeface="Times New Roman"/>
              <a:cs typeface="Times New Roman"/>
            </a:endParaRPr>
          </a:p>
          <a:p>
            <a:pPr algn="l"/>
            <a:endParaRPr lang="he-IL" sz="2400" b="1" dirty="0">
              <a:solidFill>
                <a:srgbClr val="202122"/>
              </a:solidFill>
              <a:latin typeface="Times New Roman"/>
              <a:cs typeface="Times New Roman"/>
            </a:endParaRPr>
          </a:p>
          <a:p>
            <a:pPr algn="l"/>
            <a:r>
              <a:rPr lang="he-IL" sz="2400" b="1" i="0" dirty="0">
                <a:solidFill>
                  <a:srgbClr val="202122"/>
                </a:solidFill>
                <a:effectLst/>
                <a:latin typeface="Times New Roman"/>
                <a:cs typeface="Times New Roman"/>
              </a:rPr>
              <a:t>2,569</a:t>
            </a:r>
          </a:p>
          <a:p>
            <a:pPr algn="l"/>
            <a:endParaRPr lang="he-IL" sz="2400" b="1" dirty="0">
              <a:solidFill>
                <a:srgbClr val="202122"/>
              </a:solidFill>
              <a:latin typeface="Times New Roman"/>
              <a:cs typeface="Times New Roman"/>
            </a:endParaRPr>
          </a:p>
          <a:p>
            <a:pPr algn="l"/>
            <a:endParaRPr lang="he-IL" sz="2400" b="1" i="0" dirty="0">
              <a:solidFill>
                <a:srgbClr val="202122"/>
              </a:solidFill>
              <a:effectLst/>
              <a:latin typeface="Times New Roman"/>
              <a:cs typeface="Times New Roman"/>
            </a:endParaRPr>
          </a:p>
          <a:p>
            <a:pPr algn="l"/>
            <a:endParaRPr lang="he-IL" sz="2400" b="1" dirty="0">
              <a:solidFill>
                <a:srgbClr val="202122"/>
              </a:solidFill>
              <a:latin typeface="Times New Roman"/>
              <a:cs typeface="Times New Roman"/>
            </a:endParaRPr>
          </a:p>
          <a:p>
            <a:pPr algn="l"/>
            <a:endParaRPr lang="he-IL" sz="2400" b="1" dirty="0">
              <a:latin typeface="Times New Roman"/>
              <a:cs typeface="Times New Roman"/>
            </a:endParaRPr>
          </a:p>
        </p:txBody>
      </p:sp>
      <p:sp>
        <p:nvSpPr>
          <p:cNvPr id="4" name="תיבת טקסט 3">
            <a:extLst>
              <a:ext uri="{FF2B5EF4-FFF2-40B4-BE49-F238E27FC236}">
                <a16:creationId xmlns:a16="http://schemas.microsoft.com/office/drawing/2014/main" id="{CC510F41-1FB1-56E8-CD66-9134C9746005}"/>
              </a:ext>
            </a:extLst>
          </p:cNvPr>
          <p:cNvSpPr txBox="1"/>
          <p:nvPr/>
        </p:nvSpPr>
        <p:spPr>
          <a:xfrm>
            <a:off x="418455" y="2306046"/>
            <a:ext cx="3120148" cy="3416320"/>
          </a:xfrm>
          <a:prstGeom prst="rect">
            <a:avLst/>
          </a:prstGeom>
          <a:noFill/>
        </p:spPr>
        <p:txBody>
          <a:bodyPr wrap="square" rtlCol="1">
            <a:spAutoFit/>
          </a:bodyPr>
          <a:lstStyle/>
          <a:p>
            <a:pPr algn="r"/>
            <a:r>
              <a:rPr lang="en-US" sz="2400" b="1" dirty="0">
                <a:latin typeface="Times New Roman"/>
                <a:cs typeface="Times New Roman"/>
              </a:rPr>
              <a:t>The war of Attrition</a:t>
            </a:r>
            <a:endParaRPr lang="he-IL" sz="2400" b="1" dirty="0">
              <a:latin typeface="Times New Roman"/>
              <a:cs typeface="Times New Roman"/>
            </a:endParaRPr>
          </a:p>
          <a:p>
            <a:endParaRPr lang="he-IL" sz="2400" b="1" dirty="0">
              <a:latin typeface="Times New Roman"/>
              <a:cs typeface="Times New Roman"/>
            </a:endParaRPr>
          </a:p>
          <a:p>
            <a:endParaRPr lang="he-IL" sz="2400" b="1" dirty="0">
              <a:latin typeface="Times New Roman"/>
              <a:cs typeface="Times New Roman"/>
            </a:endParaRPr>
          </a:p>
          <a:p>
            <a:endParaRPr lang="he-IL" sz="2400" b="1" dirty="0">
              <a:latin typeface="Times New Roman"/>
              <a:cs typeface="Times New Roman"/>
            </a:endParaRPr>
          </a:p>
          <a:p>
            <a:pPr algn="r"/>
            <a:r>
              <a:rPr lang="en-US" sz="2400" b="1" dirty="0">
                <a:latin typeface="Times New Roman"/>
                <a:cs typeface="Times New Roman"/>
              </a:rPr>
              <a:t>The Yom Kippur War</a:t>
            </a:r>
            <a:endParaRPr lang="he-IL" sz="2400" b="1" dirty="0">
              <a:latin typeface="Times New Roman"/>
              <a:cs typeface="Times New Roman"/>
            </a:endParaRPr>
          </a:p>
          <a:p>
            <a:endParaRPr lang="he-IL" sz="2400" b="1" dirty="0">
              <a:latin typeface="Times New Roman"/>
              <a:cs typeface="Times New Roman"/>
            </a:endParaRPr>
          </a:p>
          <a:p>
            <a:endParaRPr lang="he-IL" sz="2400" b="1" dirty="0">
              <a:latin typeface="Times New Roman"/>
              <a:cs typeface="Times New Roman"/>
            </a:endParaRPr>
          </a:p>
          <a:p>
            <a:endParaRPr lang="he-IL" sz="2400" b="1" dirty="0">
              <a:latin typeface="Times New Roman"/>
              <a:cs typeface="Times New Roman"/>
            </a:endParaRPr>
          </a:p>
          <a:p>
            <a:pPr algn="r"/>
            <a:r>
              <a:rPr lang="en-US" sz="2400" b="1" dirty="0">
                <a:latin typeface="Times New Roman"/>
                <a:cs typeface="Times New Roman"/>
              </a:rPr>
              <a:t>The Six Day war</a:t>
            </a:r>
            <a:endParaRPr lang="he-IL" sz="2400" b="1" dirty="0">
              <a:latin typeface="Times New Roman"/>
              <a:cs typeface="Times New Roman"/>
            </a:endParaRPr>
          </a:p>
        </p:txBody>
      </p:sp>
      <p:cxnSp>
        <p:nvCxnSpPr>
          <p:cNvPr id="13" name="מחבר חץ ישר 12">
            <a:extLst>
              <a:ext uri="{FF2B5EF4-FFF2-40B4-BE49-F238E27FC236}">
                <a16:creationId xmlns:a16="http://schemas.microsoft.com/office/drawing/2014/main" id="{0777616F-34F2-F8BC-6FDE-AF248226439E}"/>
              </a:ext>
            </a:extLst>
          </p:cNvPr>
          <p:cNvCxnSpPr>
            <a:cxnSpLocks/>
          </p:cNvCxnSpPr>
          <p:nvPr/>
        </p:nvCxnSpPr>
        <p:spPr>
          <a:xfrm flipH="1">
            <a:off x="3678477" y="2615526"/>
            <a:ext cx="5202476" cy="28717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מחבר חץ ישר 13">
            <a:extLst>
              <a:ext uri="{FF2B5EF4-FFF2-40B4-BE49-F238E27FC236}">
                <a16:creationId xmlns:a16="http://schemas.microsoft.com/office/drawing/2014/main" id="{F3ABAAAC-AEE5-D10F-3218-5C1511117276}"/>
              </a:ext>
            </a:extLst>
          </p:cNvPr>
          <p:cNvCxnSpPr>
            <a:cxnSpLocks/>
          </p:cNvCxnSpPr>
          <p:nvPr/>
        </p:nvCxnSpPr>
        <p:spPr>
          <a:xfrm flipH="1" flipV="1">
            <a:off x="3538603" y="2615526"/>
            <a:ext cx="5342350" cy="128098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מחבר חץ ישר 14">
            <a:extLst>
              <a:ext uri="{FF2B5EF4-FFF2-40B4-BE49-F238E27FC236}">
                <a16:creationId xmlns:a16="http://schemas.microsoft.com/office/drawing/2014/main" id="{9CC6B03A-18E1-B67A-6931-5261E89F34CC}"/>
              </a:ext>
            </a:extLst>
          </p:cNvPr>
          <p:cNvCxnSpPr>
            <a:cxnSpLocks/>
          </p:cNvCxnSpPr>
          <p:nvPr/>
        </p:nvCxnSpPr>
        <p:spPr>
          <a:xfrm flipH="1" flipV="1">
            <a:off x="3678477" y="4053084"/>
            <a:ext cx="5202476" cy="14342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491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כותרת 4">
            <a:extLst>
              <a:ext uri="{FF2B5EF4-FFF2-40B4-BE49-F238E27FC236}">
                <a16:creationId xmlns:a16="http://schemas.microsoft.com/office/drawing/2014/main" id="{DE992EE6-C59A-328F-DA7E-1EFE87B9B926}"/>
              </a:ext>
            </a:extLst>
          </p:cNvPr>
          <p:cNvSpPr txBox="1">
            <a:spLocks noGrp="1"/>
          </p:cNvSpPr>
          <p:nvPr>
            <p:ph type="title"/>
          </p:nvPr>
        </p:nvSpPr>
        <p:spPr>
          <a:xfrm>
            <a:off x="371959" y="742117"/>
            <a:ext cx="11375756" cy="535531"/>
          </a:xfrm>
          <a:prstGeom prst="rect">
            <a:avLst/>
          </a:prstGeom>
          <a:noFill/>
        </p:spPr>
        <p:txBody>
          <a:bodyPr wrap="square" rtlCol="1">
            <a:spAutoFit/>
          </a:bodyPr>
          <a:lstStyle/>
          <a:p>
            <a:pPr algn="ctr"/>
            <a:r>
              <a:rPr lang="en-US" sz="3200" b="1" dirty="0">
                <a:latin typeface="arial"/>
                <a:cs typeface="Times New Roman"/>
              </a:rPr>
              <a:t>The Yom Kippur War - </a:t>
            </a:r>
            <a:r>
              <a:rPr lang="en-US" sz="3200" b="1" dirty="0" err="1">
                <a:latin typeface="arial"/>
                <a:cs typeface="Times New Roman"/>
              </a:rPr>
              <a:t>Tishrei</a:t>
            </a:r>
            <a:r>
              <a:rPr lang="en-US" sz="3200" b="1" dirty="0">
                <a:latin typeface="arial"/>
                <a:cs typeface="Times New Roman"/>
              </a:rPr>
              <a:t> 10 - 5734; October 6, 1973</a:t>
            </a:r>
            <a:endParaRPr lang="he-IL" sz="3200" dirty="0"/>
          </a:p>
        </p:txBody>
      </p:sp>
      <p:sp>
        <p:nvSpPr>
          <p:cNvPr id="2" name="תיבת טקסט 1">
            <a:extLst>
              <a:ext uri="{FF2B5EF4-FFF2-40B4-BE49-F238E27FC236}">
                <a16:creationId xmlns:a16="http://schemas.microsoft.com/office/drawing/2014/main" id="{ECAFA63F-A645-AD5F-C0EC-B59D1E0E4272}"/>
              </a:ext>
            </a:extLst>
          </p:cNvPr>
          <p:cNvSpPr txBox="1"/>
          <p:nvPr/>
        </p:nvSpPr>
        <p:spPr>
          <a:xfrm>
            <a:off x="1179458" y="1898504"/>
            <a:ext cx="9824582" cy="4031873"/>
          </a:xfrm>
          <a:prstGeom prst="rect">
            <a:avLst/>
          </a:prstGeom>
          <a:solidFill>
            <a:srgbClr val="ED7D31"/>
          </a:solidFill>
        </p:spPr>
        <p:txBody>
          <a:bodyPr wrap="square" lIns="91440" tIns="45720" rIns="91440" bIns="45720" rtlCol="1" anchor="t">
            <a:spAutoFit/>
          </a:bodyPr>
          <a:lstStyle/>
          <a:p>
            <a:pPr algn="ctr"/>
            <a:endParaRPr lang="he-IL" sz="1600" b="1" dirty="0">
              <a:latin typeface="Times New Roman"/>
              <a:cs typeface="Times New Roman"/>
            </a:endParaRPr>
          </a:p>
          <a:p>
            <a:pPr algn="ctr" rtl="0"/>
            <a:r>
              <a:rPr lang="en-US" sz="4400" b="1" dirty="0">
                <a:latin typeface="Times New Roman"/>
                <a:cs typeface="Times New Roman"/>
              </a:rPr>
              <a:t>What were the attitudes after the Six Day War that influenced the results of the Yom Kippur War?</a:t>
            </a:r>
            <a:endParaRPr lang="en-US" sz="800" b="1" dirty="0">
              <a:latin typeface="Times New Roman"/>
              <a:cs typeface="Times New Roman"/>
            </a:endParaRPr>
          </a:p>
          <a:p>
            <a:pPr algn="ctr"/>
            <a:br>
              <a:rPr lang="en-US" sz="800" b="1" dirty="0">
                <a:latin typeface="Times New Roman"/>
                <a:cs typeface="Times New Roman"/>
              </a:rPr>
            </a:br>
            <a:endParaRPr lang="en-US" sz="800" b="1" dirty="0">
              <a:latin typeface="Times New Roman"/>
              <a:cs typeface="Times New Roman"/>
            </a:endParaRPr>
          </a:p>
          <a:p>
            <a:pPr algn="ctr" rtl="0"/>
            <a:r>
              <a:rPr lang="en-US" sz="2800" b="1" dirty="0">
                <a:latin typeface="Times New Roman"/>
                <a:cs typeface="Times New Roman"/>
              </a:rPr>
              <a:t>Show the video and afterwards some pictures that will help answer the questions</a:t>
            </a:r>
            <a:br>
              <a:rPr lang="he-IL" sz="4000" b="1" dirty="0">
                <a:latin typeface="Times New Roman"/>
                <a:cs typeface="Times New Roman"/>
              </a:rPr>
            </a:br>
            <a:r>
              <a:rPr lang="he-IL" sz="2000" b="1" dirty="0">
                <a:latin typeface="Times New Roman"/>
                <a:cs typeface="Times New Roman"/>
              </a:rPr>
              <a:t>)</a:t>
            </a:r>
            <a:r>
              <a:rPr lang="en-US" sz="2000" b="1" dirty="0">
                <a:latin typeface="Times New Roman"/>
                <a:cs typeface="Times New Roman"/>
              </a:rPr>
              <a:t>pictures in the slides or in attached appendix)</a:t>
            </a:r>
            <a:br>
              <a:rPr lang="he-IL" sz="1600" b="1" dirty="0">
                <a:latin typeface="Times New Roman"/>
                <a:cs typeface="Times New Roman"/>
              </a:rPr>
            </a:br>
            <a:endParaRPr lang="he-IL" sz="1600" b="1" dirty="0">
              <a:latin typeface="Times New Roman"/>
              <a:cs typeface="Times New Roman"/>
            </a:endParaRPr>
          </a:p>
        </p:txBody>
      </p:sp>
    </p:spTree>
    <p:extLst>
      <p:ext uri="{BB962C8B-B14F-4D97-AF65-F5344CB8AC3E}">
        <p14:creationId xmlns:p14="http://schemas.microsoft.com/office/powerpoint/2010/main" val="275314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תיבת טקסט 1">
            <a:extLst>
              <a:ext uri="{FF2B5EF4-FFF2-40B4-BE49-F238E27FC236}">
                <a16:creationId xmlns:a16="http://schemas.microsoft.com/office/drawing/2014/main" id="{C8A60AD1-9610-E808-87E2-0E25AB28565B}"/>
              </a:ext>
            </a:extLst>
          </p:cNvPr>
          <p:cNvSpPr txBox="1"/>
          <p:nvPr/>
        </p:nvSpPr>
        <p:spPr>
          <a:xfrm>
            <a:off x="1302624" y="1071880"/>
            <a:ext cx="9856156" cy="1354217"/>
          </a:xfrm>
          <a:prstGeom prst="rect">
            <a:avLst/>
          </a:prstGeom>
          <a:noFill/>
        </p:spPr>
        <p:txBody>
          <a:bodyPr wrap="square" rtlCol="1">
            <a:spAutoFit/>
          </a:bodyPr>
          <a:lstStyle/>
          <a:p>
            <a:pPr algn="ctr"/>
            <a:r>
              <a:rPr lang="en-US" sz="3200" b="1" dirty="0">
                <a:solidFill>
                  <a:srgbClr val="4D5156"/>
                </a:solidFill>
                <a:latin typeface="Times New Roman"/>
                <a:cs typeface="Times New Roman"/>
              </a:rPr>
              <a:t>War background – The Six Days War</a:t>
            </a:r>
            <a:br>
              <a:rPr lang="en-US" sz="3200" b="1" dirty="0">
                <a:solidFill>
                  <a:srgbClr val="4D5156"/>
                </a:solidFill>
                <a:latin typeface="Times New Roman"/>
                <a:cs typeface="Times New Roman"/>
              </a:rPr>
            </a:br>
            <a:r>
              <a:rPr lang="en-US" sz="3200" b="1" u="sng" dirty="0">
                <a:solidFill>
                  <a:srgbClr val="4D5156"/>
                </a:solidFill>
                <a:latin typeface="Times New Roman"/>
                <a:cs typeface="Times New Roman"/>
              </a:rPr>
              <a:t>Video:</a:t>
            </a:r>
            <a:r>
              <a:rPr lang="en-US" sz="3200" b="1" dirty="0">
                <a:solidFill>
                  <a:srgbClr val="4D5156"/>
                </a:solidFill>
                <a:latin typeface="Times New Roman"/>
                <a:cs typeface="Times New Roman"/>
              </a:rPr>
              <a:t> The bombing of Egyptian air force bases in 1967</a:t>
            </a:r>
            <a:endParaRPr lang="he-IL" sz="3200" b="1" dirty="0">
              <a:solidFill>
                <a:srgbClr val="4D5156"/>
              </a:solidFill>
              <a:latin typeface="Times New Roman"/>
              <a:cs typeface="Times New Roman"/>
            </a:endParaRPr>
          </a:p>
          <a:p>
            <a:endParaRPr lang="he-IL" dirty="0">
              <a:latin typeface="Times New Roman"/>
              <a:cs typeface="Times New Roman"/>
            </a:endParaRPr>
          </a:p>
        </p:txBody>
      </p:sp>
      <p:sp>
        <p:nvSpPr>
          <p:cNvPr id="7" name="כותרת 4">
            <a:extLst>
              <a:ext uri="{FF2B5EF4-FFF2-40B4-BE49-F238E27FC236}">
                <a16:creationId xmlns:a16="http://schemas.microsoft.com/office/drawing/2014/main" id="{971C29AA-E416-3D4D-BFA1-270FB1FAC133}"/>
              </a:ext>
            </a:extLst>
          </p:cNvPr>
          <p:cNvSpPr txBox="1">
            <a:spLocks/>
          </p:cNvSpPr>
          <p:nvPr/>
        </p:nvSpPr>
        <p:spPr>
          <a:xfrm>
            <a:off x="263471" y="281720"/>
            <a:ext cx="11375756" cy="535531"/>
          </a:xfrm>
          <a:prstGeom prst="rect">
            <a:avLst/>
          </a:prstGeom>
          <a:noFill/>
        </p:spPr>
        <p:txBody>
          <a:bodyPr vert="horz" wrap="square" lIns="91440" tIns="45720" rIns="91440" bIns="45720" rtlCol="1" anchor="ctr">
            <a:sp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Times New Roman" panose="02020603050405020304" pitchFamily="18" charset="0"/>
                <a:cs typeface="Times New Roman" panose="02020603050405020304" pitchFamily="18" charset="0"/>
              </a:rPr>
              <a:t>The Yom Kippur War - </a:t>
            </a:r>
            <a:r>
              <a:rPr lang="en-US" sz="3200" b="1" dirty="0" err="1">
                <a:latin typeface="Times New Roman" panose="02020603050405020304" pitchFamily="18" charset="0"/>
                <a:cs typeface="Times New Roman" panose="02020603050405020304" pitchFamily="18" charset="0"/>
              </a:rPr>
              <a:t>Tishrei</a:t>
            </a:r>
            <a:r>
              <a:rPr lang="en-US" sz="3200" b="1" dirty="0">
                <a:latin typeface="Times New Roman" panose="02020603050405020304" pitchFamily="18" charset="0"/>
                <a:cs typeface="Times New Roman" panose="02020603050405020304" pitchFamily="18" charset="0"/>
              </a:rPr>
              <a:t> 10 - 5734; October 6, 1973</a:t>
            </a:r>
            <a:endParaRPr lang="he-IL" sz="3200" dirty="0">
              <a:latin typeface="Times New Roman" panose="02020603050405020304" pitchFamily="18" charset="0"/>
              <a:cs typeface="Times New Roman" panose="02020603050405020304" pitchFamily="18" charset="0"/>
            </a:endParaRPr>
          </a:p>
        </p:txBody>
      </p:sp>
      <p:pic>
        <p:nvPicPr>
          <p:cNvPr id="4" name="מבצע מוקד">
            <a:hlinkClick r:id="" action="ppaction://media"/>
            <a:extLst>
              <a:ext uri="{FF2B5EF4-FFF2-40B4-BE49-F238E27FC236}">
                <a16:creationId xmlns:a16="http://schemas.microsoft.com/office/drawing/2014/main" id="{B4778822-19EB-62AA-57EB-38C80880DD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99504" y="2215412"/>
            <a:ext cx="6184490" cy="4638368"/>
          </a:xfrm>
          <a:prstGeom prst="rect">
            <a:avLst/>
          </a:prstGeom>
        </p:spPr>
      </p:pic>
    </p:spTree>
    <p:extLst>
      <p:ext uri="{BB962C8B-B14F-4D97-AF65-F5344CB8AC3E}">
        <p14:creationId xmlns:p14="http://schemas.microsoft.com/office/powerpoint/2010/main" val="226458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6C42D-BBDE-91A6-ED3A-4F2FD709B812}"/>
              </a:ext>
            </a:extLst>
          </p:cNvPr>
          <p:cNvSpPr>
            <a:spLocks noGrp="1"/>
          </p:cNvSpPr>
          <p:nvPr>
            <p:ph type="title"/>
          </p:nvPr>
        </p:nvSpPr>
        <p:spPr>
          <a:xfrm>
            <a:off x="1069383" y="1223940"/>
            <a:ext cx="10218550" cy="3274592"/>
          </a:xfrm>
        </p:spPr>
        <p:txBody>
          <a:bodyPr vert="horz" lIns="91440" tIns="45720" rIns="91440" bIns="45720" rtlCol="0" anchor="ctr">
            <a:normAutofit/>
          </a:bodyPr>
          <a:lstStyle/>
          <a:p>
            <a:pPr algn="ctr" rtl="0"/>
            <a:r>
              <a:rPr lang="en-US" sz="7200" b="1" kern="1200" dirty="0">
                <a:latin typeface="Times New Roman"/>
                <a:cs typeface="Times New Roman"/>
              </a:rPr>
              <a:t>Workshop</a:t>
            </a:r>
            <a:r>
              <a:rPr lang="he-IL" sz="7200" b="1" kern="1200" dirty="0">
                <a:latin typeface="Times New Roman"/>
                <a:cs typeface="Times New Roman"/>
              </a:rPr>
              <a:t> </a:t>
            </a:r>
            <a:br>
              <a:rPr lang="he-IL" sz="7200" b="1" dirty="0">
                <a:latin typeface="Times New Roman"/>
                <a:cs typeface="Times New Roman"/>
              </a:rPr>
            </a:br>
            <a:br>
              <a:rPr lang="he-IL" sz="7200" b="1" dirty="0">
                <a:latin typeface="Times New Roman"/>
                <a:cs typeface="Times New Roman"/>
              </a:rPr>
            </a:br>
            <a:r>
              <a:rPr lang="en-US" sz="6000" b="1" kern="1200" dirty="0">
                <a:latin typeface="Times New Roman"/>
                <a:cs typeface="Times New Roman"/>
              </a:rPr>
              <a:t>Pictures from the Six Day War</a:t>
            </a:r>
            <a:endParaRPr lang="he-IL" sz="6000" b="1" kern="1200" dirty="0">
              <a:latin typeface="Times New Roman"/>
              <a:cs typeface="Times New Roman"/>
            </a:endParaRPr>
          </a:p>
        </p:txBody>
      </p:sp>
      <p:cxnSp>
        <p:nvCxnSpPr>
          <p:cNvPr id="24" name="Straight Connector 2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890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תיבת טקסט 2">
            <a:extLst>
              <a:ext uri="{FF2B5EF4-FFF2-40B4-BE49-F238E27FC236}">
                <a16:creationId xmlns:a16="http://schemas.microsoft.com/office/drawing/2014/main" id="{6EDE95B0-F213-23DD-9A8B-9B623A2EF487}"/>
              </a:ext>
            </a:extLst>
          </p:cNvPr>
          <p:cNvSpPr txBox="1"/>
          <p:nvPr/>
        </p:nvSpPr>
        <p:spPr>
          <a:xfrm>
            <a:off x="1302624" y="1067103"/>
            <a:ext cx="9578248" cy="1723549"/>
          </a:xfrm>
          <a:prstGeom prst="rect">
            <a:avLst/>
          </a:prstGeom>
          <a:noFill/>
        </p:spPr>
        <p:txBody>
          <a:bodyPr wrap="square" rtlCol="1">
            <a:spAutoFit/>
          </a:bodyPr>
          <a:lstStyle/>
          <a:p>
            <a:pPr algn="ctr" rtl="0"/>
            <a:r>
              <a:rPr lang="en-US" sz="3200" b="1" dirty="0">
                <a:solidFill>
                  <a:srgbClr val="000000"/>
                </a:solidFill>
                <a:latin typeface="Times New Roman"/>
                <a:cs typeface="Times New Roman"/>
              </a:rPr>
              <a:t>War background – The Six Days War</a:t>
            </a:r>
            <a:r>
              <a:rPr lang="he-IL" sz="3200" b="1" dirty="0">
                <a:solidFill>
                  <a:srgbClr val="000000"/>
                </a:solidFill>
                <a:latin typeface="Times New Roman"/>
                <a:cs typeface="Times New Roman"/>
              </a:rPr>
              <a:t> </a:t>
            </a:r>
            <a:br>
              <a:rPr lang="en-US" sz="3200" b="1" dirty="0">
                <a:solidFill>
                  <a:srgbClr val="000000"/>
                </a:solidFill>
                <a:latin typeface="Times New Roman"/>
                <a:cs typeface="Times New Roman"/>
              </a:rPr>
            </a:br>
            <a:r>
              <a:rPr lang="en-US" sz="2800" dirty="0">
                <a:solidFill>
                  <a:srgbClr val="000000"/>
                </a:solidFill>
                <a:latin typeface="Times New Roman"/>
                <a:cs typeface="Times New Roman"/>
              </a:rPr>
              <a:t>Pictures of the Israeli Air Force bombing Egyptian air force bases on the first day of the Six Day War.</a:t>
            </a:r>
            <a:endParaRPr lang="he-IL" sz="2800" dirty="0">
              <a:solidFill>
                <a:srgbClr val="000000"/>
              </a:solidFill>
              <a:latin typeface="Times New Roman"/>
              <a:cs typeface="Times New Roman"/>
            </a:endParaRPr>
          </a:p>
          <a:p>
            <a:endParaRPr lang="he-IL" dirty="0">
              <a:solidFill>
                <a:srgbClr val="000000"/>
              </a:solidFill>
              <a:latin typeface="Times New Roman"/>
              <a:cs typeface="Times New Roman"/>
            </a:endParaRPr>
          </a:p>
        </p:txBody>
      </p:sp>
      <p:grpSp>
        <p:nvGrpSpPr>
          <p:cNvPr id="4" name="קבוצה 3">
            <a:extLst>
              <a:ext uri="{FF2B5EF4-FFF2-40B4-BE49-F238E27FC236}">
                <a16:creationId xmlns:a16="http://schemas.microsoft.com/office/drawing/2014/main" id="{2F8C2F2E-60D0-D6E0-BFD1-0B2F0CB5DBB9}"/>
              </a:ext>
            </a:extLst>
          </p:cNvPr>
          <p:cNvGrpSpPr/>
          <p:nvPr/>
        </p:nvGrpSpPr>
        <p:grpSpPr>
          <a:xfrm>
            <a:off x="861018" y="2620065"/>
            <a:ext cx="10614923" cy="4020452"/>
            <a:chOff x="861018" y="2620065"/>
            <a:chExt cx="10614923" cy="4020452"/>
          </a:xfrm>
        </p:grpSpPr>
        <p:pic>
          <p:nvPicPr>
            <p:cNvPr id="6" name="Picture 2" descr="53 שנה למלחמת ששת הימים: כך סוקרה תקיפת חיל האוויר בעיניים מצריות">
              <a:extLst>
                <a:ext uri="{FF2B5EF4-FFF2-40B4-BE49-F238E27FC236}">
                  <a16:creationId xmlns:a16="http://schemas.microsoft.com/office/drawing/2014/main" id="{19862502-BCFD-EA19-4FC6-43616C6805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1018" y="2641468"/>
              <a:ext cx="6253058" cy="3861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נחשפו הקלטות הטייסים מששת הימים: &quot;השמידו את מטוסי האויב על הקרקע&quot;">
              <a:extLst>
                <a:ext uri="{FF2B5EF4-FFF2-40B4-BE49-F238E27FC236}">
                  <a16:creationId xmlns:a16="http://schemas.microsoft.com/office/drawing/2014/main" id="{D94239DD-35F0-F0A1-4851-417034C69F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73298" y="2620065"/>
              <a:ext cx="3502643" cy="1970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נחשפו הקלטות הטייסים מששת הימים: &quot;השמידו את מטוסי האויב על הקרקע&quot;">
              <a:extLst>
                <a:ext uri="{FF2B5EF4-FFF2-40B4-BE49-F238E27FC236}">
                  <a16:creationId xmlns:a16="http://schemas.microsoft.com/office/drawing/2014/main" id="{C6314A5F-86AC-A125-51B2-440EACFC448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94693" y="5031850"/>
              <a:ext cx="2859852" cy="160866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כותרת 8">
            <a:extLst>
              <a:ext uri="{FF2B5EF4-FFF2-40B4-BE49-F238E27FC236}">
                <a16:creationId xmlns:a16="http://schemas.microsoft.com/office/drawing/2014/main" id="{BED54E99-48BD-CB2D-6694-58701A93DBB5}"/>
              </a:ext>
            </a:extLst>
          </p:cNvPr>
          <p:cNvSpPr>
            <a:spLocks noGrp="1"/>
          </p:cNvSpPr>
          <p:nvPr>
            <p:ph type="title"/>
          </p:nvPr>
        </p:nvSpPr>
        <p:spPr>
          <a:xfrm>
            <a:off x="838200" y="217483"/>
            <a:ext cx="10515600" cy="831333"/>
          </a:xfrm>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Yom Kippur War -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Tishrei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10 - 5734; October 6, 1973</a:t>
            </a:r>
            <a:endParaRPr lang="he-IL" dirty="0"/>
          </a:p>
        </p:txBody>
      </p:sp>
    </p:spTree>
    <p:extLst>
      <p:ext uri="{BB962C8B-B14F-4D97-AF65-F5344CB8AC3E}">
        <p14:creationId xmlns:p14="http://schemas.microsoft.com/office/powerpoint/2010/main" val="664783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תיבת טקסט 2">
            <a:extLst>
              <a:ext uri="{FF2B5EF4-FFF2-40B4-BE49-F238E27FC236}">
                <a16:creationId xmlns:a16="http://schemas.microsoft.com/office/drawing/2014/main" id="{6EDE95B0-F213-23DD-9A8B-9B623A2EF487}"/>
              </a:ext>
            </a:extLst>
          </p:cNvPr>
          <p:cNvSpPr txBox="1"/>
          <p:nvPr/>
        </p:nvSpPr>
        <p:spPr>
          <a:xfrm>
            <a:off x="1100381" y="1067103"/>
            <a:ext cx="10027402" cy="1292662"/>
          </a:xfrm>
          <a:prstGeom prst="rect">
            <a:avLst/>
          </a:prstGeom>
          <a:noFill/>
        </p:spPr>
        <p:txBody>
          <a:bodyPr wrap="square" lIns="91440" tIns="45720" rIns="91440" bIns="45720" rtlCol="1" anchor="t">
            <a:spAutoFit/>
          </a:bodyPr>
          <a:lstStyle/>
          <a:p>
            <a:pPr algn="ctr" rtl="0"/>
            <a:r>
              <a:rPr lang="en-US" sz="3200" b="1" dirty="0">
                <a:solidFill>
                  <a:srgbClr val="000000"/>
                </a:solidFill>
                <a:latin typeface="Times New Roman"/>
                <a:cs typeface="Times New Roman"/>
              </a:rPr>
              <a:t>War background – The Six Days War</a:t>
            </a:r>
            <a:br>
              <a:rPr lang="en-US" sz="3200" b="1" dirty="0">
                <a:solidFill>
                  <a:srgbClr val="000000"/>
                </a:solidFill>
                <a:latin typeface="Times New Roman"/>
                <a:cs typeface="Times New Roman"/>
              </a:rPr>
            </a:br>
            <a:r>
              <a:rPr lang="en-US" sz="2800" dirty="0">
                <a:solidFill>
                  <a:srgbClr val="000000"/>
                </a:solidFill>
                <a:latin typeface="Times New Roman"/>
                <a:cs typeface="Times New Roman"/>
              </a:rPr>
              <a:t>Pictures of the shoes Egyptian soldiers abandoned while fleeing</a:t>
            </a:r>
            <a:endParaRPr lang="he-IL" sz="2800" dirty="0">
              <a:solidFill>
                <a:srgbClr val="000000"/>
              </a:solidFill>
              <a:latin typeface="Times New Roman"/>
              <a:cs typeface="Times New Roman"/>
            </a:endParaRPr>
          </a:p>
          <a:p>
            <a:endParaRPr lang="he-IL" dirty="0">
              <a:solidFill>
                <a:srgbClr val="000000"/>
              </a:solidFill>
              <a:latin typeface="Times New Roman"/>
              <a:cs typeface="Times New Roman"/>
            </a:endParaRPr>
          </a:p>
        </p:txBody>
      </p:sp>
      <p:grpSp>
        <p:nvGrpSpPr>
          <p:cNvPr id="2" name="קבוצה 1">
            <a:extLst>
              <a:ext uri="{FF2B5EF4-FFF2-40B4-BE49-F238E27FC236}">
                <a16:creationId xmlns:a16="http://schemas.microsoft.com/office/drawing/2014/main" id="{4183C81E-3D5A-D97F-8EF7-DE0166460163}"/>
              </a:ext>
            </a:extLst>
          </p:cNvPr>
          <p:cNvGrpSpPr/>
          <p:nvPr/>
        </p:nvGrpSpPr>
        <p:grpSpPr>
          <a:xfrm>
            <a:off x="1237724" y="2176980"/>
            <a:ext cx="9714929" cy="4563956"/>
            <a:chOff x="1237724" y="2176980"/>
            <a:chExt cx="9714929" cy="4563956"/>
          </a:xfrm>
        </p:grpSpPr>
        <p:grpSp>
          <p:nvGrpSpPr>
            <p:cNvPr id="13" name="קבוצה 12">
              <a:extLst>
                <a:ext uri="{FF2B5EF4-FFF2-40B4-BE49-F238E27FC236}">
                  <a16:creationId xmlns:a16="http://schemas.microsoft.com/office/drawing/2014/main" id="{5D70CC1D-D7CC-59E6-DA86-1C725E4A3512}"/>
                </a:ext>
              </a:extLst>
            </p:cNvPr>
            <p:cNvGrpSpPr/>
            <p:nvPr/>
          </p:nvGrpSpPr>
          <p:grpSpPr>
            <a:xfrm>
              <a:off x="1237724" y="2179936"/>
              <a:ext cx="2537793" cy="4561000"/>
              <a:chOff x="2052932" y="2182892"/>
              <a:chExt cx="2537793" cy="4561000"/>
            </a:xfrm>
          </p:grpSpPr>
          <p:pic>
            <p:nvPicPr>
              <p:cNvPr id="9" name="Picture 8" descr="Egyptian radio anchor who wrongly claimed Six Day War victory dies | Jewish  News">
                <a:extLst>
                  <a:ext uri="{FF2B5EF4-FFF2-40B4-BE49-F238E27FC236}">
                    <a16:creationId xmlns:a16="http://schemas.microsoft.com/office/drawing/2014/main" id="{83A9EE8D-ADD0-7533-F25E-664901A1DB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57" r="-2" b="12129"/>
              <a:stretch/>
            </p:blipFill>
            <p:spPr bwMode="auto">
              <a:xfrm>
                <a:off x="2052933" y="2182892"/>
                <a:ext cx="2537555" cy="1429853"/>
              </a:xfrm>
              <a:prstGeom prst="rect">
                <a:avLst/>
              </a:prstGeom>
              <a:noFill/>
              <a:extLst>
                <a:ext uri="{909E8E84-426E-40DD-AFC4-6F175D3DCCD1}">
                  <a14:hiddenFill xmlns:a14="http://schemas.microsoft.com/office/drawing/2010/main">
                    <a:solidFill>
                      <a:srgbClr val="FFFFFF"/>
                    </a:solidFill>
                  </a14:hiddenFill>
                </a:ext>
              </a:extLst>
            </p:spPr>
          </p:pic>
          <p:pic>
            <p:nvPicPr>
              <p:cNvPr id="10" name="תמונה 9" descr="תמונה שמכילה בחוץ, קרקע, חוף, חול&#10;&#10;התיאור נוצר באופן אוטומטי">
                <a:extLst>
                  <a:ext uri="{FF2B5EF4-FFF2-40B4-BE49-F238E27FC236}">
                    <a16:creationId xmlns:a16="http://schemas.microsoft.com/office/drawing/2014/main" id="{A54FB0AE-397A-C90A-7A12-9659294B40E5}"/>
                  </a:ext>
                </a:extLst>
              </p:cNvPr>
              <p:cNvPicPr>
                <a:picLocks noChangeAspect="1"/>
              </p:cNvPicPr>
              <p:nvPr/>
            </p:nvPicPr>
            <p:blipFill rotWithShape="1">
              <a:blip r:embed="rId3">
                <a:extLst>
                  <a:ext uri="{28A0092B-C50C-407E-A947-70E740481C1C}">
                    <a14:useLocalDpi xmlns:a14="http://schemas.microsoft.com/office/drawing/2010/main" val="0"/>
                  </a:ext>
                </a:extLst>
              </a:blip>
              <a:srcRect t="24704" r="1" b="30697"/>
              <a:stretch/>
            </p:blipFill>
            <p:spPr>
              <a:xfrm>
                <a:off x="2052932" y="3749696"/>
                <a:ext cx="2537555" cy="1429853"/>
              </a:xfrm>
              <a:prstGeom prst="rect">
                <a:avLst/>
              </a:prstGeom>
            </p:spPr>
          </p:pic>
          <p:pic>
            <p:nvPicPr>
              <p:cNvPr id="11" name="תמונה 10" descr="תמונה שמכילה בחוץ, שחור ולבן, קרקע, יונק&#10;&#10;התיאור נוצר באופן אוטומטי">
                <a:extLst>
                  <a:ext uri="{FF2B5EF4-FFF2-40B4-BE49-F238E27FC236}">
                    <a16:creationId xmlns:a16="http://schemas.microsoft.com/office/drawing/2014/main" id="{48B71734-F63E-C0FD-BE2D-33DA2302E7B0}"/>
                  </a:ext>
                </a:extLst>
              </p:cNvPr>
              <p:cNvPicPr>
                <a:picLocks noChangeAspect="1"/>
              </p:cNvPicPr>
              <p:nvPr/>
            </p:nvPicPr>
            <p:blipFill rotWithShape="1">
              <a:blip r:embed="rId4">
                <a:extLst>
                  <a:ext uri="{28A0092B-C50C-407E-A947-70E740481C1C}">
                    <a14:useLocalDpi xmlns:a14="http://schemas.microsoft.com/office/drawing/2010/main" val="0"/>
                  </a:ext>
                </a:extLst>
              </a:blip>
              <a:srcRect t="22833" r="6" b="9398"/>
              <a:stretch/>
            </p:blipFill>
            <p:spPr>
              <a:xfrm>
                <a:off x="2054555" y="5314039"/>
                <a:ext cx="2536170" cy="1429853"/>
              </a:xfrm>
              <a:prstGeom prst="rect">
                <a:avLst/>
              </a:prstGeom>
            </p:spPr>
          </p:pic>
        </p:grpSp>
        <p:pic>
          <p:nvPicPr>
            <p:cNvPr id="12" name="תמונה 11" descr="תמונה שמכילה טקסט, ספר, מכתב, כתב יד&#10;&#10;התיאור נוצר באופן אוטומטי">
              <a:extLst>
                <a:ext uri="{FF2B5EF4-FFF2-40B4-BE49-F238E27FC236}">
                  <a16:creationId xmlns:a16="http://schemas.microsoft.com/office/drawing/2014/main" id="{CF8F1A0D-3160-3AA1-720C-C4AEF7C170AD}"/>
                </a:ext>
              </a:extLst>
            </p:cNvPr>
            <p:cNvPicPr>
              <a:picLocks noChangeAspect="1"/>
            </p:cNvPicPr>
            <p:nvPr/>
          </p:nvPicPr>
          <p:blipFill rotWithShape="1">
            <a:blip r:embed="rId5">
              <a:extLst>
                <a:ext uri="{28A0092B-C50C-407E-A947-70E740481C1C}">
                  <a14:useLocalDpi xmlns:a14="http://schemas.microsoft.com/office/drawing/2010/main" val="0"/>
                </a:ext>
              </a:extLst>
            </a:blip>
            <a:srcRect t="48222" r="-2" b="11261"/>
            <a:stretch/>
          </p:blipFill>
          <p:spPr>
            <a:xfrm>
              <a:off x="3947318" y="2176980"/>
              <a:ext cx="7005335" cy="4563956"/>
            </a:xfrm>
            <a:prstGeom prst="rect">
              <a:avLst/>
            </a:prstGeom>
          </p:spPr>
        </p:pic>
      </p:grpSp>
      <p:sp>
        <p:nvSpPr>
          <p:cNvPr id="6" name="כותרת 5">
            <a:extLst>
              <a:ext uri="{FF2B5EF4-FFF2-40B4-BE49-F238E27FC236}">
                <a16:creationId xmlns:a16="http://schemas.microsoft.com/office/drawing/2014/main" id="{8FC55CE2-BD5A-E505-DDC3-48E227D1D8EE}"/>
              </a:ext>
            </a:extLst>
          </p:cNvPr>
          <p:cNvSpPr>
            <a:spLocks noGrp="1"/>
          </p:cNvSpPr>
          <p:nvPr>
            <p:ph type="title"/>
          </p:nvPr>
        </p:nvSpPr>
        <p:spPr>
          <a:xfrm>
            <a:off x="838200" y="365126"/>
            <a:ext cx="10515600" cy="701978"/>
          </a:xfrm>
        </p:spPr>
        <p:txBody>
          <a:bodyPr/>
          <a:lstStyle/>
          <a:p>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The Yom Kippur War -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Tishrei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10 - 5734; October 6, 1973</a:t>
            </a:r>
            <a:endParaRPr lang="he-IL" dirty="0"/>
          </a:p>
        </p:txBody>
      </p:sp>
    </p:spTree>
    <p:extLst>
      <p:ext uri="{BB962C8B-B14F-4D97-AF65-F5344CB8AC3E}">
        <p14:creationId xmlns:p14="http://schemas.microsoft.com/office/powerpoint/2010/main" val="409209963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מסמך" ma:contentTypeID="0x010100E97DEA062CAA1E4198A4A1D419C27DAE" ma:contentTypeVersion="18" ma:contentTypeDescription="צור מסמך חדש." ma:contentTypeScope="" ma:versionID="1f48b36a514249bb2a1b29449058978a">
  <xsd:schema xmlns:xsd="http://www.w3.org/2001/XMLSchema" xmlns:xs="http://www.w3.org/2001/XMLSchema" xmlns:p="http://schemas.microsoft.com/office/2006/metadata/properties" xmlns:ns2="f53ef25c-6bb7-4fbd-a423-869b1a79367f" xmlns:ns3="eaa974f1-cde9-4809-9e82-4b3705cd0df6" targetNamespace="http://schemas.microsoft.com/office/2006/metadata/properties" ma:root="true" ma:fieldsID="8cbdc633ab054b2b8445e39ac9eeea67" ns2:_="" ns3:_="">
    <xsd:import namespace="f53ef25c-6bb7-4fbd-a423-869b1a79367f"/>
    <xsd:import namespace="eaa974f1-cde9-4809-9e82-4b3705cd0d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ef25c-6bb7-4fbd-a423-869b1a7936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תגיות תמונה" ma:readOnly="false" ma:fieldId="{5cf76f15-5ced-4ddc-b409-7134ff3c332f}" ma:taxonomyMulti="true" ma:sspId="5bf8a512-f1da-4e18-ae07-b95fdceee9f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a974f1-cde9-4809-9e82-4b3705cd0df6" elementFormDefault="qualified">
    <xsd:import namespace="http://schemas.microsoft.com/office/2006/documentManagement/types"/>
    <xsd:import namespace="http://schemas.microsoft.com/office/infopath/2007/PartnerControls"/>
    <xsd:element name="SharedWithUsers" ma:index="19"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משותף עם פרטים" ma:internalName="SharedWithDetails" ma:readOnly="true">
      <xsd:simpleType>
        <xsd:restriction base="dms:Note">
          <xsd:maxLength value="255"/>
        </xsd:restriction>
      </xsd:simpleType>
    </xsd:element>
    <xsd:element name="TaxCatchAll" ma:index="23" nillable="true" ma:displayName="Taxonomy Catch All Column" ma:hidden="true" ma:list="{ca996bb3-9494-434f-aa5d-cb691c7ce608}" ma:internalName="TaxCatchAll" ma:showField="CatchAllData" ma:web="eaa974f1-cde9-4809-9e82-4b3705cd0d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2AAA4D-EE4E-4881-A68B-FA8492F8444D}">
  <ds:schemaRefs>
    <ds:schemaRef ds:uri="http://schemas.microsoft.com/sharepoint/v3/contenttype/forms"/>
  </ds:schemaRefs>
</ds:datastoreItem>
</file>

<file path=customXml/itemProps2.xml><?xml version="1.0" encoding="utf-8"?>
<ds:datastoreItem xmlns:ds="http://schemas.openxmlformats.org/officeDocument/2006/customXml" ds:itemID="{402D8151-200E-457E-9F8B-04FD4D927990}">
  <ds:schemaRefs>
    <ds:schemaRef ds:uri="eaa974f1-cde9-4809-9e82-4b3705cd0df6"/>
    <ds:schemaRef ds:uri="f53ef25c-6bb7-4fbd-a423-869b1a7936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55</TotalTime>
  <Words>929</Words>
  <Application>Microsoft Office PowerPoint</Application>
  <PresentationFormat>מסך רחב</PresentationFormat>
  <Paragraphs>74</Paragraphs>
  <Slides>15</Slides>
  <Notes>2</Notes>
  <HiddenSlides>0</HiddenSlides>
  <MMClips>1</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15</vt:i4>
      </vt:variant>
    </vt:vector>
  </HeadingPairs>
  <TitlesOfParts>
    <vt:vector size="23" baseType="lpstr">
      <vt:lpstr>Anton</vt:lpstr>
      <vt:lpstr>Arial</vt:lpstr>
      <vt:lpstr>Arial</vt:lpstr>
      <vt:lpstr>Calibri</vt:lpstr>
      <vt:lpstr>Calibri Light</vt:lpstr>
      <vt:lpstr>Times New Roman</vt:lpstr>
      <vt:lpstr>Wingdings</vt:lpstr>
      <vt:lpstr>ערכת נושא Office</vt:lpstr>
      <vt:lpstr>מצגת של PowerPoint‏</vt:lpstr>
      <vt:lpstr>The Yom Kippur War - Tishrei 10 - 5734; October 6, 1973</vt:lpstr>
      <vt:lpstr>The Yom Kippur War - Tishrei 10 - 5734; October 6, 1973  - War Background</vt:lpstr>
      <vt:lpstr>The Yom Kippur War - Tishrei 10 - 5734; October 6, 1973  Match the number of Israeli soldiers killed wit the war</vt:lpstr>
      <vt:lpstr>The Yom Kippur War - Tishrei 10 - 5734; October 6, 1973</vt:lpstr>
      <vt:lpstr>מצגת של PowerPoint‏</vt:lpstr>
      <vt:lpstr>Workshop   Pictures from the Six Day War</vt:lpstr>
      <vt:lpstr>The Yom Kippur War - Tishrei 10 - 5734; October 6, 1973</vt:lpstr>
      <vt:lpstr>The Yom Kippur War - Tishrei 10 - 5734; October 6, 1973</vt:lpstr>
      <vt:lpstr>מצגת של PowerPoint‏</vt:lpstr>
      <vt:lpstr>The Yom Kippur War - Tishrei 10 - 5734; October 6, 1973</vt:lpstr>
      <vt:lpstr>מצגת של PowerPoint‏</vt:lpstr>
      <vt:lpstr>Immediately following the Six Day War (June 1967) the War of Attrition began (June 11, 1967 - August 7, 1970)</vt:lpstr>
      <vt:lpstr>Assumptions after the war of Attrition </vt:lpstr>
      <vt:lpstr>Conclusions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סדנא-1</dc:title>
  <dc:creator>yoram yeivin</dc:creator>
  <cp:lastModifiedBy>שמואל בן אדיבה</cp:lastModifiedBy>
  <cp:revision>93</cp:revision>
  <dcterms:created xsi:type="dcterms:W3CDTF">2023-06-11T10:13:30Z</dcterms:created>
  <dcterms:modified xsi:type="dcterms:W3CDTF">2023-09-05T11:27:25Z</dcterms:modified>
</cp:coreProperties>
</file>